
<file path=[Content_Types].xml><?xml version="1.0" encoding="utf-8"?>
<Types xmlns="http://schemas.openxmlformats.org/package/2006/content-types">
  <Default Extension="xml" ContentType="application/xml"/>
  <Default Extension="WAV" ContentType="audio/wav"/>
  <Default Extension="bin" ContentType="application/vnd.openxmlformats-officedocument.presentationml.printerSettings"/>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1" d="100"/>
          <a:sy n="121" d="100"/>
        </p:scale>
        <p:origin x="-56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BBC402-72B3-1F4D-9A52-0A8621CE0EC5}" type="datetimeFigureOut">
              <a:rPr lang="en-US" smtClean="0"/>
              <a:t>10/2/13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364695-4BA4-AE4F-AA9F-0F4880BD0526}" type="slidenum">
              <a:rPr lang="en-US" smtClean="0"/>
              <a:t>‹#›</a:t>
            </a:fld>
            <a:endParaRPr lang="en-US"/>
          </a:p>
        </p:txBody>
      </p:sp>
    </p:spTree>
    <p:extLst>
      <p:ext uri="{BB962C8B-B14F-4D97-AF65-F5344CB8AC3E}">
        <p14:creationId xmlns:p14="http://schemas.microsoft.com/office/powerpoint/2010/main" val="12103188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charset="0"/>
                <a:ea typeface="ＭＳ Ｐゴシック" charset="0"/>
              </a:defRPr>
            </a:lvl1pPr>
            <a:lvl2pPr marL="742950" indent="-285750" defTabSz="966788">
              <a:defRPr sz="2400">
                <a:solidFill>
                  <a:schemeClr val="tx1"/>
                </a:solidFill>
                <a:latin typeface="Times" charset="0"/>
                <a:ea typeface="ＭＳ Ｐゴシック" charset="0"/>
              </a:defRPr>
            </a:lvl2pPr>
            <a:lvl3pPr marL="1143000" indent="-228600" defTabSz="966788">
              <a:defRPr sz="2400">
                <a:solidFill>
                  <a:schemeClr val="tx1"/>
                </a:solidFill>
                <a:latin typeface="Times" charset="0"/>
                <a:ea typeface="ＭＳ Ｐゴシック" charset="0"/>
              </a:defRPr>
            </a:lvl3pPr>
            <a:lvl4pPr marL="1600200" indent="-228600" defTabSz="966788">
              <a:defRPr sz="2400">
                <a:solidFill>
                  <a:schemeClr val="tx1"/>
                </a:solidFill>
                <a:latin typeface="Times" charset="0"/>
                <a:ea typeface="ＭＳ Ｐゴシック" charset="0"/>
              </a:defRPr>
            </a:lvl4pPr>
            <a:lvl5pPr marL="2057400" indent="-228600" defTabSz="966788">
              <a:defRPr sz="2400">
                <a:solidFill>
                  <a:schemeClr val="tx1"/>
                </a:solidFill>
                <a:latin typeface="Times"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charset="0"/>
                <a:ea typeface="ＭＳ Ｐゴシック" charset="0"/>
              </a:defRPr>
            </a:lvl9pPr>
          </a:lstStyle>
          <a:p>
            <a:fld id="{2C455397-9EB1-AB4E-9610-A25974FB72FE}" type="slidenum">
              <a:rPr lang="ja-JP" altLang="en-US" sz="1200"/>
              <a:pPr/>
              <a:t>2</a:t>
            </a:fld>
            <a:endParaRPr lang="en-US" altLang="ja-JP"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a:cs typeface="ＭＳ Ｐゴシック" charset="0"/>
              </a:rPr>
              <a:t>Cole used sentences from TIMIT data base where the consonants and vowels were marked by 3 phoneticians.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charset="0"/>
                <a:ea typeface="ＭＳ Ｐゴシック" charset="0"/>
              </a:defRPr>
            </a:lvl1pPr>
            <a:lvl2pPr marL="742950" indent="-285750" defTabSz="966788">
              <a:defRPr sz="2400">
                <a:solidFill>
                  <a:schemeClr val="tx1"/>
                </a:solidFill>
                <a:latin typeface="Times" charset="0"/>
                <a:ea typeface="ＭＳ Ｐゴシック" charset="0"/>
              </a:defRPr>
            </a:lvl2pPr>
            <a:lvl3pPr marL="1143000" indent="-228600" defTabSz="966788">
              <a:defRPr sz="2400">
                <a:solidFill>
                  <a:schemeClr val="tx1"/>
                </a:solidFill>
                <a:latin typeface="Times" charset="0"/>
                <a:ea typeface="ＭＳ Ｐゴシック" charset="0"/>
              </a:defRPr>
            </a:lvl3pPr>
            <a:lvl4pPr marL="1600200" indent="-228600" defTabSz="966788">
              <a:defRPr sz="2400">
                <a:solidFill>
                  <a:schemeClr val="tx1"/>
                </a:solidFill>
                <a:latin typeface="Times" charset="0"/>
                <a:ea typeface="ＭＳ Ｐゴシック" charset="0"/>
              </a:defRPr>
            </a:lvl4pPr>
            <a:lvl5pPr marL="2057400" indent="-228600" defTabSz="966788">
              <a:defRPr sz="2400">
                <a:solidFill>
                  <a:schemeClr val="tx1"/>
                </a:solidFill>
                <a:latin typeface="Times"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charset="0"/>
                <a:ea typeface="ＭＳ Ｐゴシック" charset="0"/>
              </a:defRPr>
            </a:lvl9pPr>
          </a:lstStyle>
          <a:p>
            <a:fld id="{A145357A-8BB9-F446-AC59-8E9DF4430820}" type="slidenum">
              <a:rPr lang="ja-JP" altLang="en-US" sz="1200"/>
              <a:pPr/>
              <a:t>3</a:t>
            </a:fld>
            <a:endParaRPr lang="en-US" altLang="ja-JP"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5DD114-DBFE-EE4F-BC7C-13ADAF8594A2}" type="slidenum">
              <a:rPr lang="en-US"/>
              <a:pPr/>
              <a:t>4</a:t>
            </a:fld>
            <a:endParaRPr lang="en-US"/>
          </a:p>
        </p:txBody>
      </p:sp>
      <p:sp>
        <p:nvSpPr>
          <p:cNvPr id="224258" name="Rectangle 2"/>
          <p:cNvSpPr>
            <a:spLocks noGrp="1" noRot="1" noChangeAspect="1" noChangeArrowheads="1" noTextEdit="1"/>
          </p:cNvSpPr>
          <p:nvPr>
            <p:ph type="sldImg"/>
          </p:nvPr>
        </p:nvSpPr>
        <p:spPr>
          <a:xfrm>
            <a:off x="1481138" y="686565"/>
            <a:ext cx="2747962" cy="2087025"/>
          </a:xfrm>
          <a:ln/>
          <a:extLst>
            <a:ext uri="{FAA26D3D-D897-4be2-8F04-BA451C77F1D7}">
              <ma14:placeholderFlag xmlns:ma14="http://schemas.microsoft.com/office/mac/drawingml/2011/main" val="1"/>
            </a:ext>
          </a:extLst>
        </p:spPr>
      </p:sp>
      <p:sp>
        <p:nvSpPr>
          <p:cNvPr id="224259" name="Rectangle 3"/>
          <p:cNvSpPr>
            <a:spLocks noGrp="1" noChangeArrowheads="1"/>
          </p:cNvSpPr>
          <p:nvPr>
            <p:ph type="body" idx="1"/>
          </p:nvPr>
        </p:nvSpPr>
        <p:spPr>
          <a:xfrm>
            <a:off x="685800" y="4344485"/>
            <a:ext cx="5486400" cy="4112951"/>
          </a:xfrm>
        </p:spPr>
        <p:txBody>
          <a:bodyPr/>
          <a:lstStyle/>
          <a:p>
            <a:r>
              <a:rPr lang="en-US"/>
              <a:t>Here are examples of the noise replacement procedure used in our students. Used TIMIT database sentences North Midland dialect. Some low frequency words in sentences. Transcribed by phoneticians who agreed on C/V boundaries. </a:t>
            </a:r>
          </a:p>
          <a:p>
            <a:endParaRPr lang="en-US"/>
          </a:p>
          <a:p>
            <a:r>
              <a:rPr lang="en-US"/>
              <a:t> When vowels preserved, Vin, all consonants replaced with noise (speech shaped). Vice-versa, when consonants preserved, Cin, all vowels replaced with noise. Levels noise matched natural levels of noise in vowels and consonants.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FB4F42-EEB7-A44C-8AE1-7AA224045627}" type="slidenum">
              <a:rPr lang="en-US"/>
              <a:pPr/>
              <a:t>5</a:t>
            </a:fld>
            <a:endParaRPr lang="en-US"/>
          </a:p>
        </p:txBody>
      </p:sp>
      <p:sp>
        <p:nvSpPr>
          <p:cNvPr id="59394" name="Rectangle 2"/>
          <p:cNvSpPr>
            <a:spLocks noGrp="1" noRot="1" noChangeAspect="1" noChangeArrowheads="1" noTextEdit="1"/>
          </p:cNvSpPr>
          <p:nvPr>
            <p:ph type="sldImg"/>
          </p:nvPr>
        </p:nvSpPr>
        <p:spPr>
          <a:xfrm>
            <a:off x="1146175" y="685800"/>
            <a:ext cx="4572000" cy="3429000"/>
          </a:xfrm>
          <a:ln/>
          <a:extLst>
            <a:ext uri="{FAA26D3D-D897-4be2-8F04-BA451C77F1D7}">
              <ma14:placeholderFlag xmlns:ma14="http://schemas.microsoft.com/office/mac/drawingml/2011/main" val="1"/>
            </a:ext>
          </a:extLst>
        </p:spPr>
      </p:sp>
      <p:sp>
        <p:nvSpPr>
          <p:cNvPr id="59395" name="Rectangle 3"/>
          <p:cNvSpPr>
            <a:spLocks noGrp="1" noChangeArrowheads="1"/>
          </p:cNvSpPr>
          <p:nvPr>
            <p:ph type="body" idx="1"/>
          </p:nvPr>
        </p:nvSpPr>
        <p:spPr>
          <a:xfrm>
            <a:off x="687388" y="4344988"/>
            <a:ext cx="5483225" cy="4113212"/>
          </a:xfrm>
        </p:spPr>
        <p:txBody>
          <a:bodyPr/>
          <a:lstStyle/>
          <a:p>
            <a:r>
              <a:rPr lang="en-US"/>
              <a:t>Ref)</a:t>
            </a: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E52779-8FD7-D048-977F-592D00A4534A}" type="datetimeFigureOut">
              <a:rPr lang="en-US" smtClean="0"/>
              <a:t>10/2/13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6AF16-175D-1E40-BF22-483474B5277E}" type="slidenum">
              <a:rPr lang="en-US" smtClean="0"/>
              <a:t>‹#›</a:t>
            </a:fld>
            <a:endParaRPr lang="en-US"/>
          </a:p>
        </p:txBody>
      </p:sp>
    </p:spTree>
    <p:extLst>
      <p:ext uri="{BB962C8B-B14F-4D97-AF65-F5344CB8AC3E}">
        <p14:creationId xmlns:p14="http://schemas.microsoft.com/office/powerpoint/2010/main" val="2668440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E52779-8FD7-D048-977F-592D00A4534A}" type="datetimeFigureOut">
              <a:rPr lang="en-US" smtClean="0"/>
              <a:t>10/2/13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6AF16-175D-1E40-BF22-483474B5277E}" type="slidenum">
              <a:rPr lang="en-US" smtClean="0"/>
              <a:t>‹#›</a:t>
            </a:fld>
            <a:endParaRPr lang="en-US"/>
          </a:p>
        </p:txBody>
      </p:sp>
    </p:spTree>
    <p:extLst>
      <p:ext uri="{BB962C8B-B14F-4D97-AF65-F5344CB8AC3E}">
        <p14:creationId xmlns:p14="http://schemas.microsoft.com/office/powerpoint/2010/main" val="1550856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E52779-8FD7-D048-977F-592D00A4534A}" type="datetimeFigureOut">
              <a:rPr lang="en-US" smtClean="0"/>
              <a:t>10/2/13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6AF16-175D-1E40-BF22-483474B5277E}" type="slidenum">
              <a:rPr lang="en-US" smtClean="0"/>
              <a:t>‹#›</a:t>
            </a:fld>
            <a:endParaRPr lang="en-US"/>
          </a:p>
        </p:txBody>
      </p:sp>
    </p:spTree>
    <p:extLst>
      <p:ext uri="{BB962C8B-B14F-4D97-AF65-F5344CB8AC3E}">
        <p14:creationId xmlns:p14="http://schemas.microsoft.com/office/powerpoint/2010/main" val="193923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E52779-8FD7-D048-977F-592D00A4534A}" type="datetimeFigureOut">
              <a:rPr lang="en-US" smtClean="0"/>
              <a:t>10/2/13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6AF16-175D-1E40-BF22-483474B5277E}" type="slidenum">
              <a:rPr lang="en-US" smtClean="0"/>
              <a:t>‹#›</a:t>
            </a:fld>
            <a:endParaRPr lang="en-US"/>
          </a:p>
        </p:txBody>
      </p:sp>
    </p:spTree>
    <p:extLst>
      <p:ext uri="{BB962C8B-B14F-4D97-AF65-F5344CB8AC3E}">
        <p14:creationId xmlns:p14="http://schemas.microsoft.com/office/powerpoint/2010/main" val="893168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E52779-8FD7-D048-977F-592D00A4534A}" type="datetimeFigureOut">
              <a:rPr lang="en-US" smtClean="0"/>
              <a:t>10/2/13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6AF16-175D-1E40-BF22-483474B5277E}" type="slidenum">
              <a:rPr lang="en-US" smtClean="0"/>
              <a:t>‹#›</a:t>
            </a:fld>
            <a:endParaRPr lang="en-US"/>
          </a:p>
        </p:txBody>
      </p:sp>
    </p:spTree>
    <p:extLst>
      <p:ext uri="{BB962C8B-B14F-4D97-AF65-F5344CB8AC3E}">
        <p14:creationId xmlns:p14="http://schemas.microsoft.com/office/powerpoint/2010/main" val="2788704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E52779-8FD7-D048-977F-592D00A4534A}" type="datetimeFigureOut">
              <a:rPr lang="en-US" smtClean="0"/>
              <a:t>10/2/13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6AF16-175D-1E40-BF22-483474B5277E}" type="slidenum">
              <a:rPr lang="en-US" smtClean="0"/>
              <a:t>‹#›</a:t>
            </a:fld>
            <a:endParaRPr lang="en-US"/>
          </a:p>
        </p:txBody>
      </p:sp>
    </p:spTree>
    <p:extLst>
      <p:ext uri="{BB962C8B-B14F-4D97-AF65-F5344CB8AC3E}">
        <p14:creationId xmlns:p14="http://schemas.microsoft.com/office/powerpoint/2010/main" val="2835108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E52779-8FD7-D048-977F-592D00A4534A}" type="datetimeFigureOut">
              <a:rPr lang="en-US" smtClean="0"/>
              <a:t>10/2/13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96AF16-175D-1E40-BF22-483474B5277E}" type="slidenum">
              <a:rPr lang="en-US" smtClean="0"/>
              <a:t>‹#›</a:t>
            </a:fld>
            <a:endParaRPr lang="en-US"/>
          </a:p>
        </p:txBody>
      </p:sp>
    </p:spTree>
    <p:extLst>
      <p:ext uri="{BB962C8B-B14F-4D97-AF65-F5344CB8AC3E}">
        <p14:creationId xmlns:p14="http://schemas.microsoft.com/office/powerpoint/2010/main" val="2864103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E52779-8FD7-D048-977F-592D00A4534A}" type="datetimeFigureOut">
              <a:rPr lang="en-US" smtClean="0"/>
              <a:t>10/2/13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96AF16-175D-1E40-BF22-483474B5277E}" type="slidenum">
              <a:rPr lang="en-US" smtClean="0"/>
              <a:t>‹#›</a:t>
            </a:fld>
            <a:endParaRPr lang="en-US"/>
          </a:p>
        </p:txBody>
      </p:sp>
    </p:spTree>
    <p:extLst>
      <p:ext uri="{BB962C8B-B14F-4D97-AF65-F5344CB8AC3E}">
        <p14:creationId xmlns:p14="http://schemas.microsoft.com/office/powerpoint/2010/main" val="4219017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E52779-8FD7-D048-977F-592D00A4534A}" type="datetimeFigureOut">
              <a:rPr lang="en-US" smtClean="0"/>
              <a:t>10/2/13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96AF16-175D-1E40-BF22-483474B5277E}" type="slidenum">
              <a:rPr lang="en-US" smtClean="0"/>
              <a:t>‹#›</a:t>
            </a:fld>
            <a:endParaRPr lang="en-US"/>
          </a:p>
        </p:txBody>
      </p:sp>
    </p:spTree>
    <p:extLst>
      <p:ext uri="{BB962C8B-B14F-4D97-AF65-F5344CB8AC3E}">
        <p14:creationId xmlns:p14="http://schemas.microsoft.com/office/powerpoint/2010/main" val="4182492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E52779-8FD7-D048-977F-592D00A4534A}" type="datetimeFigureOut">
              <a:rPr lang="en-US" smtClean="0"/>
              <a:t>10/2/13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6AF16-175D-1E40-BF22-483474B5277E}" type="slidenum">
              <a:rPr lang="en-US" smtClean="0"/>
              <a:t>‹#›</a:t>
            </a:fld>
            <a:endParaRPr lang="en-US"/>
          </a:p>
        </p:txBody>
      </p:sp>
    </p:spTree>
    <p:extLst>
      <p:ext uri="{BB962C8B-B14F-4D97-AF65-F5344CB8AC3E}">
        <p14:creationId xmlns:p14="http://schemas.microsoft.com/office/powerpoint/2010/main" val="3622256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E52779-8FD7-D048-977F-592D00A4534A}" type="datetimeFigureOut">
              <a:rPr lang="en-US" smtClean="0"/>
              <a:t>10/2/13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6AF16-175D-1E40-BF22-483474B5277E}" type="slidenum">
              <a:rPr lang="en-US" smtClean="0"/>
              <a:t>‹#›</a:t>
            </a:fld>
            <a:endParaRPr lang="en-US"/>
          </a:p>
        </p:txBody>
      </p:sp>
    </p:spTree>
    <p:extLst>
      <p:ext uri="{BB962C8B-B14F-4D97-AF65-F5344CB8AC3E}">
        <p14:creationId xmlns:p14="http://schemas.microsoft.com/office/powerpoint/2010/main" val="5286966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E52779-8FD7-D048-977F-592D00A4534A}" type="datetimeFigureOut">
              <a:rPr lang="en-US" smtClean="0"/>
              <a:t>10/2/13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96AF16-175D-1E40-BF22-483474B5277E}" type="slidenum">
              <a:rPr lang="en-US" smtClean="0"/>
              <a:t>‹#›</a:t>
            </a:fld>
            <a:endParaRPr lang="en-US"/>
          </a:p>
        </p:txBody>
      </p:sp>
    </p:spTree>
    <p:extLst>
      <p:ext uri="{BB962C8B-B14F-4D97-AF65-F5344CB8AC3E}">
        <p14:creationId xmlns:p14="http://schemas.microsoft.com/office/powerpoint/2010/main" val="2812970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media" Target="../media/media2.WAV"/><Relationship Id="rId4" Type="http://schemas.openxmlformats.org/officeDocument/2006/relationships/audio" Target="../media/media2.WAV"/><Relationship Id="rId5" Type="http://schemas.openxmlformats.org/officeDocument/2006/relationships/slideLayout" Target="../slideLayouts/slideLayout4.xml"/><Relationship Id="rId6" Type="http://schemas.openxmlformats.org/officeDocument/2006/relationships/notesSlide" Target="../notesSlides/notesSlide1.xml"/><Relationship Id="rId7" Type="http://schemas.openxmlformats.org/officeDocument/2006/relationships/image" Target="../media/image1.jpeg"/><Relationship Id="rId8" Type="http://schemas.openxmlformats.org/officeDocument/2006/relationships/image" Target="../media/image2.jpeg"/><Relationship Id="rId9" Type="http://schemas.openxmlformats.org/officeDocument/2006/relationships/image" Target="../media/image3.png"/><Relationship Id="rId10" Type="http://schemas.openxmlformats.org/officeDocument/2006/relationships/image" Target="../media/image4.jpeg"/><Relationship Id="rId11" Type="http://schemas.openxmlformats.org/officeDocument/2006/relationships/image" Target="../media/image5.jpeg"/><Relationship Id="rId1" Type="http://schemas.microsoft.com/office/2007/relationships/media" Target="../media/media1.WAV"/><Relationship Id="rId2" Type="http://schemas.openxmlformats.org/officeDocument/2006/relationships/audio" Target="../media/media1.WAV"/></Relationships>
</file>

<file path=ppt/slides/_rels/slide3.xml.rels><?xml version="1.0" encoding="UTF-8" standalone="yes"?>
<Relationships xmlns="http://schemas.openxmlformats.org/package/2006/relationships"><Relationship Id="rId3" Type="http://schemas.microsoft.com/office/2007/relationships/media" Target="../media/media4.WAV"/><Relationship Id="rId4" Type="http://schemas.openxmlformats.org/officeDocument/2006/relationships/audio" Target="../media/media4.WAV"/><Relationship Id="rId5" Type="http://schemas.openxmlformats.org/officeDocument/2006/relationships/slideLayout" Target="../slideLayouts/slideLayout4.xml"/><Relationship Id="rId6" Type="http://schemas.openxmlformats.org/officeDocument/2006/relationships/notesSlide" Target="../notesSlides/notesSlide2.xml"/><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jpeg"/><Relationship Id="rId10" Type="http://schemas.openxmlformats.org/officeDocument/2006/relationships/image" Target="../media/image9.jpeg"/><Relationship Id="rId11" Type="http://schemas.openxmlformats.org/officeDocument/2006/relationships/image" Target="../media/image3.png"/><Relationship Id="rId1" Type="http://schemas.microsoft.com/office/2007/relationships/media" Target="../media/media3.WAV"/><Relationship Id="rId2" Type="http://schemas.openxmlformats.org/officeDocument/2006/relationships/audio" Target="../media/media3.WAV"/></Relationships>
</file>

<file path=ppt/slides/_rels/slide4.xml.rels><?xml version="1.0" encoding="UTF-8" standalone="yes"?>
<Relationships xmlns="http://schemas.openxmlformats.org/package/2006/relationships"><Relationship Id="rId3" Type="http://schemas.microsoft.com/office/2007/relationships/media" Target="../media/media5.WAV"/><Relationship Id="rId4" Type="http://schemas.openxmlformats.org/officeDocument/2006/relationships/audio" Target="../media/media5.WAV"/><Relationship Id="rId5" Type="http://schemas.openxmlformats.org/officeDocument/2006/relationships/slideLayout" Target="../slideLayouts/slideLayout2.xml"/><Relationship Id="rId6" Type="http://schemas.openxmlformats.org/officeDocument/2006/relationships/notesSlide" Target="../notesSlides/notesSlide3.xml"/><Relationship Id="rId7" Type="http://schemas.openxmlformats.org/officeDocument/2006/relationships/image" Target="../media/image10.png"/><Relationship Id="rId8" Type="http://schemas.openxmlformats.org/officeDocument/2006/relationships/image" Target="../media/image11.jpeg"/><Relationship Id="rId9" Type="http://schemas.openxmlformats.org/officeDocument/2006/relationships/image" Target="../media/image12.png"/><Relationship Id="rId10" Type="http://schemas.openxmlformats.org/officeDocument/2006/relationships/image" Target="../media/image13.jpeg"/><Relationship Id="rId11" Type="http://schemas.openxmlformats.org/officeDocument/2006/relationships/image" Target="../media/image14.png"/><Relationship Id="rId1" Type="http://schemas.microsoft.com/office/2007/relationships/media" Target="../media/media2.WAV"/><Relationship Id="rId2" Type="http://schemas.openxmlformats.org/officeDocument/2006/relationships/audio" Target="../media/media2.WAV"/></Relationships>
</file>

<file path=ppt/slides/_rels/slide5.xml.rels><?xml version="1.0" encoding="UTF-8" standalone="yes"?>
<Relationships xmlns="http://schemas.openxmlformats.org/package/2006/relationships"><Relationship Id="rId11" Type="http://schemas.openxmlformats.org/officeDocument/2006/relationships/image" Target="../media/image3.png"/><Relationship Id="rId12" Type="http://schemas.openxmlformats.org/officeDocument/2006/relationships/image" Target="../media/image6.jpeg"/><Relationship Id="rId13" Type="http://schemas.openxmlformats.org/officeDocument/2006/relationships/image" Target="../media/image7.jpeg"/><Relationship Id="rId1" Type="http://schemas.microsoft.com/office/2007/relationships/media" Target="../media/media6.WAV"/><Relationship Id="rId2" Type="http://schemas.openxmlformats.org/officeDocument/2006/relationships/audio" Target="../media/media6.WAV"/><Relationship Id="rId3" Type="http://schemas.microsoft.com/office/2007/relationships/media" Target="../media/media7.WAV"/><Relationship Id="rId4" Type="http://schemas.openxmlformats.org/officeDocument/2006/relationships/audio" Target="../media/media7.WAV"/><Relationship Id="rId5" Type="http://schemas.microsoft.com/office/2007/relationships/media" Target="../media/media3.WAV"/><Relationship Id="rId6" Type="http://schemas.openxmlformats.org/officeDocument/2006/relationships/audio" Target="../media/media3.WAV"/><Relationship Id="rId7" Type="http://schemas.openxmlformats.org/officeDocument/2006/relationships/slideLayout" Target="../slideLayouts/slideLayout4.xml"/><Relationship Id="rId8" Type="http://schemas.openxmlformats.org/officeDocument/2006/relationships/notesSlide" Target="../notesSlides/notesSlide4.xml"/><Relationship Id="rId9" Type="http://schemas.openxmlformats.org/officeDocument/2006/relationships/image" Target="../media/image15.jpeg"/><Relationship Id="rId10"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microsoft.com/office/2007/relationships/media" Target="../media/media9.WAV"/><Relationship Id="rId4" Type="http://schemas.openxmlformats.org/officeDocument/2006/relationships/audio" Target="../media/media9.WAV"/><Relationship Id="rId5" Type="http://schemas.microsoft.com/office/2007/relationships/media" Target="../media/media10.WAV"/><Relationship Id="rId6" Type="http://schemas.openxmlformats.org/officeDocument/2006/relationships/audio" Target="../media/media10.WAV"/><Relationship Id="rId7" Type="http://schemas.microsoft.com/office/2007/relationships/media" Target="../media/media11.wav"/><Relationship Id="rId8" Type="http://schemas.openxmlformats.org/officeDocument/2006/relationships/audio" Target="../media/media11.wav"/><Relationship Id="rId9" Type="http://schemas.openxmlformats.org/officeDocument/2006/relationships/slideLayout" Target="../slideLayouts/slideLayout4.xml"/><Relationship Id="rId10" Type="http://schemas.openxmlformats.org/officeDocument/2006/relationships/image" Target="../media/image17.png"/><Relationship Id="rId1" Type="http://schemas.microsoft.com/office/2007/relationships/media" Target="../media/media8.wav"/><Relationship Id="rId2" Type="http://schemas.openxmlformats.org/officeDocument/2006/relationships/audio" Target="../media/media8.wav"/></Relationships>
</file>

<file path=ppt/slides/_rels/slide7.xml.rels><?xml version="1.0" encoding="UTF-8" standalone="yes"?>
<Relationships xmlns="http://schemas.openxmlformats.org/package/2006/relationships"><Relationship Id="rId3" Type="http://schemas.microsoft.com/office/2007/relationships/media" Target="../media/media13.wav"/><Relationship Id="rId4" Type="http://schemas.openxmlformats.org/officeDocument/2006/relationships/audio" Target="../media/media13.wav"/><Relationship Id="rId5" Type="http://schemas.microsoft.com/office/2007/relationships/media" Target="../media/media14.wav"/><Relationship Id="rId6" Type="http://schemas.openxmlformats.org/officeDocument/2006/relationships/audio" Target="../media/media14.wav"/><Relationship Id="rId7" Type="http://schemas.microsoft.com/office/2007/relationships/media" Target="../media/media15.wav"/><Relationship Id="rId8" Type="http://schemas.openxmlformats.org/officeDocument/2006/relationships/audio" Target="../media/media15.wav"/><Relationship Id="rId9" Type="http://schemas.openxmlformats.org/officeDocument/2006/relationships/slideLayout" Target="../slideLayouts/slideLayout4.xml"/><Relationship Id="rId10" Type="http://schemas.openxmlformats.org/officeDocument/2006/relationships/image" Target="../media/image17.png"/><Relationship Id="rId1" Type="http://schemas.microsoft.com/office/2007/relationships/media" Target="../media/media12.wav"/><Relationship Id="rId2" Type="http://schemas.openxmlformats.org/officeDocument/2006/relationships/audio" Target="../media/media1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2887"/>
            <a:ext cx="7772400" cy="3237563"/>
          </a:xfrm>
        </p:spPr>
        <p:txBody>
          <a:bodyPr/>
          <a:lstStyle/>
          <a:p>
            <a:r>
              <a:rPr lang="en-US" dirty="0" smtClean="0"/>
              <a:t>Example Noise Replacement Sentences</a:t>
            </a:r>
            <a:br>
              <a:rPr lang="en-US" dirty="0" smtClean="0"/>
            </a:br>
            <a:r>
              <a:rPr lang="en-US" dirty="0" smtClean="0"/>
              <a:t>Diane Kewley-Port</a:t>
            </a:r>
            <a:br>
              <a:rPr lang="en-US" dirty="0" smtClean="0"/>
            </a:br>
            <a:r>
              <a:rPr lang="en-US" dirty="0" smtClean="0"/>
              <a:t>9/30/13</a:t>
            </a:r>
            <a:endParaRPr lang="en-US" dirty="0"/>
          </a:p>
        </p:txBody>
      </p:sp>
      <p:sp>
        <p:nvSpPr>
          <p:cNvPr id="3" name="Subtitle 2"/>
          <p:cNvSpPr>
            <a:spLocks noGrp="1"/>
          </p:cNvSpPr>
          <p:nvPr>
            <p:ph type="subTitle" idx="1"/>
          </p:nvPr>
        </p:nvSpPr>
        <p:spPr>
          <a:xfrm>
            <a:off x="771095" y="3886200"/>
            <a:ext cx="7790331" cy="1752600"/>
          </a:xfrm>
        </p:spPr>
        <p:txBody>
          <a:bodyPr>
            <a:normAutofit/>
          </a:bodyPr>
          <a:lstStyle/>
          <a:p>
            <a:r>
              <a:rPr lang="en-US" dirty="0" smtClean="0">
                <a:solidFill>
                  <a:schemeClr val="tx1"/>
                </a:solidFill>
              </a:rPr>
              <a:t>CIN: Consonant Only (noise replaces vowels)</a:t>
            </a:r>
          </a:p>
          <a:p>
            <a:r>
              <a:rPr lang="en-US" dirty="0" smtClean="0">
                <a:solidFill>
                  <a:schemeClr val="tx1"/>
                </a:solidFill>
              </a:rPr>
              <a:t>VIN: Vowel only (noise replaces consonants)</a:t>
            </a:r>
            <a:endParaRPr lang="en-US" dirty="0">
              <a:solidFill>
                <a:schemeClr val="tx1"/>
              </a:solidFill>
            </a:endParaRPr>
          </a:p>
        </p:txBody>
      </p:sp>
    </p:spTree>
    <p:extLst>
      <p:ext uri="{BB962C8B-B14F-4D97-AF65-F5344CB8AC3E}">
        <p14:creationId xmlns:p14="http://schemas.microsoft.com/office/powerpoint/2010/main" val="3607314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ltLang="ja-JP" sz="1200">
                <a:cs typeface="ＭＳ Ｐゴシック" charset="0"/>
              </a:rPr>
              <a:t>11/29/07 ASA</a:t>
            </a:r>
          </a:p>
        </p:txBody>
      </p:sp>
      <p:sp>
        <p:nvSpPr>
          <p:cNvPr id="17411" name="Rectangle 2"/>
          <p:cNvSpPr>
            <a:spLocks noGrp="1" noChangeArrowheads="1"/>
          </p:cNvSpPr>
          <p:nvPr>
            <p:ph type="title"/>
          </p:nvPr>
        </p:nvSpPr>
        <p:spPr/>
        <p:txBody>
          <a:bodyPr/>
          <a:lstStyle/>
          <a:p>
            <a:pPr eaLnBrk="1" hangingPunct="1"/>
            <a:r>
              <a:rPr lang="ja-JP" altLang="en-US">
                <a:latin typeface="Times" charset="0"/>
                <a:cs typeface="ＭＳ Ｐゴシック" charset="0"/>
              </a:rPr>
              <a:t> </a:t>
            </a:r>
          </a:p>
        </p:txBody>
      </p:sp>
      <p:pic>
        <p:nvPicPr>
          <p:cNvPr id="17412" name="Picture 3" descr="SI601 full spec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1196975"/>
            <a:ext cx="40322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4" descr="SI601 full with s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313" y="1196975"/>
            <a:ext cx="40322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165" name="557130D1.WAV">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9">
            <a:extLst>
              <a:ext uri="{28A0092B-C50C-407E-A947-70E740481C1C}">
                <a14:useLocalDpi xmlns:a14="http://schemas.microsoft.com/office/drawing/2010/main" val="0"/>
              </a:ext>
            </a:extLst>
          </a:blip>
          <a:srcRect/>
          <a:stretch>
            <a:fillRect/>
          </a:stretch>
        </p:blipFill>
        <p:spPr bwMode="auto">
          <a:xfrm>
            <a:off x="611188" y="191611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6" descr="SI601 Cin spec"/>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0" y="2997200"/>
            <a:ext cx="4032250"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7" descr="SI601 Cin wav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8313" y="2997200"/>
            <a:ext cx="4032250"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168" name="6E0AFA1E.WAV">
            <a:hlinkClick r:id="" action="ppaction://media"/>
          </p:cNvPr>
          <p:cNvPicPr>
            <a:picLocks noRot="1" noChangeAspect="1" noChangeArrowheads="1"/>
          </p:cNvPicPr>
          <p:nvPr>
            <a:audioFile r:link="rId4"/>
            <p:extLst>
              <p:ext uri="{DAA4B4D4-6D71-4841-9C94-3DE7FCFB9230}">
                <p14:media xmlns:p14="http://schemas.microsoft.com/office/powerpoint/2010/main" r:embed="rId3"/>
              </p:ext>
            </p:extLst>
          </p:nvPr>
        </p:nvPicPr>
        <p:blipFill>
          <a:blip r:embed="rId9">
            <a:extLst>
              <a:ext uri="{28A0092B-C50C-407E-A947-70E740481C1C}">
                <a14:useLocalDpi xmlns:a14="http://schemas.microsoft.com/office/drawing/2010/main" val="0"/>
              </a:ext>
            </a:extLst>
          </a:blip>
          <a:srcRect/>
          <a:stretch>
            <a:fillRect/>
          </a:stretch>
        </p:blipFill>
        <p:spPr bwMode="auto">
          <a:xfrm>
            <a:off x="611188" y="37893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Rectangle 9"/>
          <p:cNvSpPr>
            <a:spLocks noChangeArrowheads="1"/>
          </p:cNvSpPr>
          <p:nvPr/>
        </p:nvSpPr>
        <p:spPr bwMode="auto">
          <a:xfrm>
            <a:off x="611188" y="476250"/>
            <a:ext cx="806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ja-JP" b="1">
                <a:solidFill>
                  <a:schemeClr val="tx2"/>
                </a:solidFill>
                <a:latin typeface="Arial" charset="0"/>
                <a:cs typeface="Arial" charset="0"/>
              </a:rPr>
              <a:t>Examples: Full Sentence and Consonants only (CIN)</a:t>
            </a:r>
          </a:p>
        </p:txBody>
      </p:sp>
      <p:sp>
        <p:nvSpPr>
          <p:cNvPr id="17419" name="Rectangle 10"/>
          <p:cNvSpPr>
            <a:spLocks noChangeArrowheads="1"/>
          </p:cNvSpPr>
          <p:nvPr/>
        </p:nvSpPr>
        <p:spPr bwMode="auto">
          <a:xfrm>
            <a:off x="3635375" y="1341438"/>
            <a:ext cx="7921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ja-JP" sz="1800" b="1">
                <a:solidFill>
                  <a:schemeClr val="bg1"/>
                </a:solidFill>
                <a:latin typeface="Arial" charset="0"/>
                <a:cs typeface="Arial" charset="0"/>
              </a:rPr>
              <a:t>FULL</a:t>
            </a:r>
          </a:p>
        </p:txBody>
      </p:sp>
      <p:sp>
        <p:nvSpPr>
          <p:cNvPr id="17420" name="Rectangle 11"/>
          <p:cNvSpPr>
            <a:spLocks noChangeArrowheads="1"/>
          </p:cNvSpPr>
          <p:nvPr/>
        </p:nvSpPr>
        <p:spPr bwMode="auto">
          <a:xfrm>
            <a:off x="3708400" y="3141663"/>
            <a:ext cx="863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ja-JP" sz="1800" b="1">
                <a:solidFill>
                  <a:schemeClr val="bg1"/>
                </a:solidFill>
                <a:latin typeface="Arial" charset="0"/>
                <a:cs typeface="Arial" charset="0"/>
              </a:rPr>
              <a:t>CIN</a:t>
            </a:r>
          </a:p>
        </p:txBody>
      </p:sp>
      <p:sp>
        <p:nvSpPr>
          <p:cNvPr id="220172" name="Rectangle 12"/>
          <p:cNvSpPr>
            <a:spLocks noChangeArrowheads="1"/>
          </p:cNvSpPr>
          <p:nvPr/>
        </p:nvSpPr>
        <p:spPr bwMode="auto">
          <a:xfrm>
            <a:off x="539750" y="5157788"/>
            <a:ext cx="829945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altLang="ja-JP" sz="2800">
                <a:solidFill>
                  <a:srgbClr val="4C0000"/>
                </a:solidFill>
                <a:cs typeface="ＭＳ Ｐゴシック" charset="0"/>
              </a:rPr>
              <a:t>Sentence 601. “But that explanation is only partly true.”</a:t>
            </a:r>
            <a:r>
              <a:rPr lang="en-US" altLang="ja-JP" sz="1600">
                <a:solidFill>
                  <a:srgbClr val="4C0000"/>
                </a:solidFill>
                <a:cs typeface="ＭＳ Ｐゴシック" charset="0"/>
              </a:rPr>
              <a:t>  </a:t>
            </a:r>
          </a:p>
        </p:txBody>
      </p:sp>
    </p:spTree>
    <p:extLst>
      <p:ext uri="{BB962C8B-B14F-4D97-AF65-F5344CB8AC3E}">
        <p14:creationId xmlns:p14="http://schemas.microsoft.com/office/powerpoint/2010/main" val="8174653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017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20165"/>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mediacall" presetSubtype="0" fill="hold" nodeType="clickEffect">
                                  <p:stCondLst>
                                    <p:cond delay="0"/>
                                  </p:stCondLst>
                                  <p:childTnLst>
                                    <p:cmd type="call" cmd="playFrom(0.0)">
                                      <p:cBhvr>
                                        <p:cTn id="11" dur="2790" fill="hold"/>
                                        <p:tgtEl>
                                          <p:spTgt spid="220165"/>
                                        </p:tgtEl>
                                      </p:cBhvr>
                                    </p:cmd>
                                  </p:childTnLst>
                                </p:cTn>
                              </p:par>
                            </p:childTnLst>
                          </p:cTn>
                        </p:par>
                      </p:childTnLst>
                    </p:cTn>
                  </p:par>
                </p:childTnLst>
              </p:cTn>
              <p:nextCondLst>
                <p:cond evt="onClick" delay="0">
                  <p:tgtEl>
                    <p:spTgt spid="220165"/>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220165"/>
                </p:tgtEl>
              </p:cMediaNode>
            </p:audio>
            <p:seq concurrent="1" nextAc="seek">
              <p:cTn id="13" restart="whenNotActive" fill="hold" evtFilter="cancelBubble" nodeType="interactiveSeq">
                <p:stCondLst>
                  <p:cond evt="onClick" delay="0">
                    <p:tgtEl>
                      <p:spTgt spid="220168"/>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1" presetClass="mediacall" presetSubtype="0" fill="hold" nodeType="clickEffect">
                                  <p:stCondLst>
                                    <p:cond delay="0"/>
                                  </p:stCondLst>
                                  <p:childTnLst>
                                    <p:cmd type="call" cmd="playFrom(0.0)">
                                      <p:cBhvr>
                                        <p:cTn id="17" dur="2790" fill="hold"/>
                                        <p:tgtEl>
                                          <p:spTgt spid="220168"/>
                                        </p:tgtEl>
                                      </p:cBhvr>
                                    </p:cmd>
                                  </p:childTnLst>
                                </p:cTn>
                              </p:par>
                            </p:childTnLst>
                          </p:cTn>
                        </p:par>
                      </p:childTnLst>
                    </p:cTn>
                  </p:par>
                </p:childTnLst>
              </p:cTn>
              <p:nextCondLst>
                <p:cond evt="onClick" delay="0">
                  <p:tgtEl>
                    <p:spTgt spid="220168"/>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22016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ltLang="ja-JP" sz="1200">
                <a:cs typeface="ＭＳ Ｐゴシック" charset="0"/>
              </a:rPr>
              <a:t>11/29/07 ASA</a:t>
            </a:r>
          </a:p>
        </p:txBody>
      </p:sp>
      <p:sp>
        <p:nvSpPr>
          <p:cNvPr id="221186" name="Rectangle 2"/>
          <p:cNvSpPr>
            <a:spLocks noGrp="1" noChangeArrowheads="1"/>
          </p:cNvSpPr>
          <p:nvPr>
            <p:ph type="title"/>
          </p:nvPr>
        </p:nvSpPr>
        <p:spPr>
          <a:xfrm>
            <a:off x="304800" y="5157788"/>
            <a:ext cx="8535988" cy="720725"/>
          </a:xfrm>
          <a:noFill/>
        </p:spPr>
        <p:txBody>
          <a:bodyPr/>
          <a:lstStyle/>
          <a:p>
            <a:pPr algn="l" eaLnBrk="1" hangingPunct="1"/>
            <a:r>
              <a:rPr lang="ja-JP" altLang="en-US" sz="1600" b="0">
                <a:solidFill>
                  <a:schemeClr val="tx1"/>
                </a:solidFill>
                <a:latin typeface="Times" charset="0"/>
                <a:cs typeface="ＭＳ Ｐゴシック" charset="0"/>
              </a:rPr>
              <a:t> </a:t>
            </a:r>
            <a:r>
              <a:rPr lang="en-US" altLang="ja-JP" sz="2600" b="0">
                <a:solidFill>
                  <a:schemeClr val="tx1"/>
                </a:solidFill>
                <a:latin typeface="Times" charset="0"/>
                <a:cs typeface="ＭＳ Ｐゴシック" charset="0"/>
              </a:rPr>
              <a:t>Sentence 1546. “In the pity for them his loneliness was gone.”</a:t>
            </a:r>
          </a:p>
        </p:txBody>
      </p:sp>
      <p:pic>
        <p:nvPicPr>
          <p:cNvPr id="18436" name="Picture 3" descr="1546 full wav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13" y="1700213"/>
            <a:ext cx="403225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descr="1546 full spec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3438" y="1700213"/>
            <a:ext cx="41116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5" descr="1546VIN wav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8313" y="3573463"/>
            <a:ext cx="403225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6" descr="1546VIN spec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16463" y="3573463"/>
            <a:ext cx="4087812"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191" name="8B3D59D1.WAV">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11">
            <a:extLst>
              <a:ext uri="{28A0092B-C50C-407E-A947-70E740481C1C}">
                <a14:useLocalDpi xmlns:a14="http://schemas.microsoft.com/office/drawing/2010/main" val="0"/>
              </a:ext>
            </a:extLst>
          </a:blip>
          <a:srcRect/>
          <a:stretch>
            <a:fillRect/>
          </a:stretch>
        </p:blipFill>
        <p:spPr bwMode="auto">
          <a:xfrm>
            <a:off x="611188" y="22764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192" name="CA4A5AD9.WAV">
            <a:hlinkClick r:id="" action="ppaction://media"/>
          </p:cNvPr>
          <p:cNvPicPr>
            <a:picLocks noRot="1" noChangeAspect="1" noChangeArrowheads="1"/>
          </p:cNvPicPr>
          <p:nvPr>
            <a:audioFile r:link="rId4"/>
            <p:extLst>
              <p:ext uri="{DAA4B4D4-6D71-4841-9C94-3DE7FCFB9230}">
                <p14:media xmlns:p14="http://schemas.microsoft.com/office/powerpoint/2010/main" r:embed="rId3"/>
              </p:ext>
            </p:extLst>
          </p:nvPr>
        </p:nvPicPr>
        <p:blipFill>
          <a:blip r:embed="rId11">
            <a:extLst>
              <a:ext uri="{28A0092B-C50C-407E-A947-70E740481C1C}">
                <a14:useLocalDpi xmlns:a14="http://schemas.microsoft.com/office/drawing/2010/main" val="0"/>
              </a:ext>
            </a:extLst>
          </a:blip>
          <a:srcRect/>
          <a:stretch>
            <a:fillRect/>
          </a:stretch>
        </p:blipFill>
        <p:spPr bwMode="auto">
          <a:xfrm>
            <a:off x="611188" y="41497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Rectangle 9"/>
          <p:cNvSpPr>
            <a:spLocks noChangeArrowheads="1"/>
          </p:cNvSpPr>
          <p:nvPr/>
        </p:nvSpPr>
        <p:spPr bwMode="auto">
          <a:xfrm>
            <a:off x="611188" y="620713"/>
            <a:ext cx="806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ja-JP" b="1">
                <a:solidFill>
                  <a:schemeClr val="tx2"/>
                </a:solidFill>
                <a:latin typeface="Arial" charset="0"/>
                <a:cs typeface="Arial" charset="0"/>
              </a:rPr>
              <a:t>Examples: Full sentence and Vowels only (VIN) </a:t>
            </a:r>
          </a:p>
        </p:txBody>
      </p:sp>
      <p:sp>
        <p:nvSpPr>
          <p:cNvPr id="18443" name="Rectangle 10"/>
          <p:cNvSpPr>
            <a:spLocks noChangeArrowheads="1"/>
          </p:cNvSpPr>
          <p:nvPr/>
        </p:nvSpPr>
        <p:spPr bwMode="auto">
          <a:xfrm>
            <a:off x="3635375" y="1844675"/>
            <a:ext cx="86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ja-JP" sz="1800" b="1">
                <a:solidFill>
                  <a:schemeClr val="bg1"/>
                </a:solidFill>
                <a:latin typeface="Arial" charset="0"/>
                <a:cs typeface="Arial" charset="0"/>
              </a:rPr>
              <a:t>FULL</a:t>
            </a:r>
          </a:p>
        </p:txBody>
      </p:sp>
      <p:sp>
        <p:nvSpPr>
          <p:cNvPr id="18444" name="Rectangle 11"/>
          <p:cNvSpPr>
            <a:spLocks noChangeArrowheads="1"/>
          </p:cNvSpPr>
          <p:nvPr/>
        </p:nvSpPr>
        <p:spPr bwMode="auto">
          <a:xfrm>
            <a:off x="3779838" y="3644900"/>
            <a:ext cx="86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ja-JP" sz="1800" b="1">
                <a:solidFill>
                  <a:schemeClr val="bg1"/>
                </a:solidFill>
                <a:latin typeface="Arial" charset="0"/>
                <a:cs typeface="Arial" charset="0"/>
              </a:rPr>
              <a:t>VIN</a:t>
            </a:r>
          </a:p>
        </p:txBody>
      </p:sp>
    </p:spTree>
    <p:extLst>
      <p:ext uri="{BB962C8B-B14F-4D97-AF65-F5344CB8AC3E}">
        <p14:creationId xmlns:p14="http://schemas.microsoft.com/office/powerpoint/2010/main" val="6546813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1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21191"/>
                </p:tgtEl>
              </p:cMediaNode>
            </p:audio>
            <p:audio>
              <p:cMediaNode>
                <p:cTn id="8" fill="hold" display="0">
                  <p:stCondLst>
                    <p:cond delay="indefinite"/>
                  </p:stCondLst>
                  <p:endCondLst>
                    <p:cond evt="onNext" delay="0">
                      <p:tgtEl>
                        <p:sldTgt/>
                      </p:tgtEl>
                    </p:cond>
                    <p:cond evt="onPrev" delay="0">
                      <p:tgtEl>
                        <p:sldTgt/>
                      </p:tgtEl>
                    </p:cond>
                    <p:cond evt="onStopAudio" delay="0">
                      <p:tgtEl>
                        <p:sldTgt/>
                      </p:tgtEl>
                    </p:cond>
                  </p:endCondLst>
                </p:cTn>
                <p:tgtEl>
                  <p:spTgt spid="221192"/>
                </p:tgtEl>
              </p:cMediaNode>
            </p:audio>
          </p:childTnLst>
        </p:cTn>
      </p:par>
    </p:tnLst>
    <p:bldLst>
      <p:bldP spid="22118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a:t>1/27/06    USF</a:t>
            </a:r>
          </a:p>
        </p:txBody>
      </p:sp>
      <p:sp>
        <p:nvSpPr>
          <p:cNvPr id="223234" name="Text Box 2"/>
          <p:cNvSpPr txBox="1">
            <a:spLocks noChangeArrowheads="1"/>
          </p:cNvSpPr>
          <p:nvPr/>
        </p:nvSpPr>
        <p:spPr bwMode="auto">
          <a:xfrm>
            <a:off x="609600" y="3429000"/>
            <a:ext cx="7924800" cy="2847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sz="1800" b="1">
                <a:solidFill>
                  <a:schemeClr val="tx2"/>
                </a:solidFill>
                <a:latin typeface="Arial" charset="0"/>
              </a:rPr>
              <a:t>Example</a:t>
            </a:r>
            <a:r>
              <a:rPr lang="en-US" sz="1800">
                <a:latin typeface="Arial" charset="0"/>
              </a:rPr>
              <a:t> </a:t>
            </a:r>
            <a:r>
              <a:rPr lang="en-US" sz="1800" b="1">
                <a:solidFill>
                  <a:schemeClr val="tx2"/>
                </a:solidFill>
                <a:latin typeface="Arial" charset="0"/>
              </a:rPr>
              <a:t>Cin (Consonant only) :</a:t>
            </a:r>
          </a:p>
          <a:p>
            <a:pPr eaLnBrk="1" hangingPunct="1"/>
            <a:r>
              <a:rPr lang="en-US" sz="1800" b="1">
                <a:latin typeface="Arial" charset="0"/>
              </a:rPr>
              <a:t> </a:t>
            </a:r>
            <a:r>
              <a:rPr lang="ja-JP" altLang="en-US" sz="1800" b="1">
                <a:latin typeface="Arial"/>
              </a:rPr>
              <a:t>“</a:t>
            </a:r>
            <a:r>
              <a:rPr lang="en-US" sz="1800" b="1">
                <a:latin typeface="Arial" charset="0"/>
              </a:rPr>
              <a:t>But that explanation</a:t>
            </a:r>
          </a:p>
          <a:p>
            <a:pPr eaLnBrk="1" hangingPunct="1"/>
            <a:r>
              <a:rPr lang="en-US" sz="1800" b="1">
                <a:latin typeface="Arial" charset="0"/>
              </a:rPr>
              <a:t> is only partly true.</a:t>
            </a:r>
            <a:r>
              <a:rPr lang="ja-JP" altLang="en-US" sz="1800" b="1">
                <a:latin typeface="Arial"/>
              </a:rPr>
              <a:t>”</a:t>
            </a:r>
            <a:endParaRPr lang="en-US" sz="1800" b="1">
              <a:latin typeface="Arial" charset="0"/>
            </a:endParaRPr>
          </a:p>
          <a:p>
            <a:pPr eaLnBrk="1" hangingPunct="1"/>
            <a:endParaRPr lang="en-US" sz="1800" b="1">
              <a:latin typeface="Arial" charset="0"/>
            </a:endParaRPr>
          </a:p>
          <a:p>
            <a:pPr eaLnBrk="1" hangingPunct="1"/>
            <a:endParaRPr lang="en-US" sz="1800" b="1">
              <a:latin typeface="Arial" charset="0"/>
            </a:endParaRPr>
          </a:p>
          <a:p>
            <a:pPr eaLnBrk="1" hangingPunct="1"/>
            <a:endParaRPr lang="en-US" sz="1800" b="1">
              <a:latin typeface="Arial" charset="0"/>
            </a:endParaRPr>
          </a:p>
          <a:p>
            <a:pPr eaLnBrk="1" hangingPunct="1"/>
            <a:endParaRPr lang="en-US" sz="1800" b="1">
              <a:latin typeface="Arial" charset="0"/>
            </a:endParaRPr>
          </a:p>
          <a:p>
            <a:pPr eaLnBrk="1" hangingPunct="1"/>
            <a:endParaRPr lang="en-US" sz="1800" b="1">
              <a:latin typeface="Arial" charset="0"/>
            </a:endParaRPr>
          </a:p>
          <a:p>
            <a:pPr eaLnBrk="1" hangingPunct="1"/>
            <a:endParaRPr lang="en-US" sz="1800" b="1">
              <a:latin typeface="Arial" charset="0"/>
            </a:endParaRPr>
          </a:p>
          <a:p>
            <a:pPr eaLnBrk="1" hangingPunct="1"/>
            <a:endParaRPr lang="en-US" sz="1800" b="1">
              <a:latin typeface="Arial" charset="0"/>
            </a:endParaRPr>
          </a:p>
        </p:txBody>
      </p:sp>
      <p:sp>
        <p:nvSpPr>
          <p:cNvPr id="223235" name="Rectangle 3"/>
          <p:cNvSpPr>
            <a:spLocks noChangeArrowheads="1"/>
          </p:cNvSpPr>
          <p:nvPr/>
        </p:nvSpPr>
        <p:spPr bwMode="auto">
          <a:xfrm>
            <a:off x="1066800" y="1295400"/>
            <a:ext cx="32226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sz="1800">
                <a:solidFill>
                  <a:schemeClr val="tx2"/>
                </a:solidFill>
                <a:latin typeface="Arial" charset="0"/>
              </a:rPr>
              <a:t>  </a:t>
            </a:r>
          </a:p>
          <a:p>
            <a:pPr eaLnBrk="1" hangingPunct="1"/>
            <a:endParaRPr lang="en-US" sz="1800">
              <a:solidFill>
                <a:schemeClr val="tx2"/>
              </a:solidFill>
              <a:latin typeface="Arial" charset="0"/>
            </a:endParaRPr>
          </a:p>
        </p:txBody>
      </p:sp>
      <p:sp>
        <p:nvSpPr>
          <p:cNvPr id="223236" name="Rectangle 4"/>
          <p:cNvSpPr>
            <a:spLocks noGrp="1" noChangeArrowheads="1"/>
          </p:cNvSpPr>
          <p:nvPr>
            <p:ph type="title"/>
          </p:nvPr>
        </p:nvSpPr>
        <p:spPr/>
        <p:txBody>
          <a:bodyPr/>
          <a:lstStyle/>
          <a:p>
            <a:r>
              <a:rPr lang="en-US"/>
              <a:t> </a:t>
            </a:r>
          </a:p>
        </p:txBody>
      </p:sp>
      <p:pic>
        <p:nvPicPr>
          <p:cNvPr id="223237" name="Picture 5" descr="si601cinwave"/>
          <p:cNvPicPr>
            <a:picLocks noGrp="1" noChangeAspect="1" noChangeArrowheads="1"/>
          </p:cNvPicPr>
          <p:nvPr>
            <p:ph sz="quarter" idx="4294967295"/>
          </p:nvPr>
        </p:nvPicPr>
        <p:blipFill>
          <a:blip r:embed="rId7">
            <a:extLst>
              <a:ext uri="{28A0092B-C50C-407E-A947-70E740481C1C}">
                <a14:useLocalDpi xmlns:a14="http://schemas.microsoft.com/office/drawing/2010/main" val="0"/>
              </a:ext>
            </a:extLst>
          </a:blip>
          <a:srcRect/>
          <a:stretch>
            <a:fillRect/>
          </a:stretch>
        </p:blipFill>
        <p:spPr>
          <a:xfrm>
            <a:off x="4787900" y="3451225"/>
            <a:ext cx="3309938" cy="1257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223238" name="Picture 6" descr="si1782vin"/>
          <p:cNvPicPr>
            <a:picLocks noGrp="1" noChangeAspect="1" noChangeArrowheads="1"/>
          </p:cNvPicPr>
          <p:nvPr>
            <p:ph sz="quarter" idx="4294967295"/>
          </p:nvPr>
        </p:nvPicPr>
        <p:blipFill>
          <a:blip r:embed="rId8">
            <a:extLst>
              <a:ext uri="{28A0092B-C50C-407E-A947-70E740481C1C}">
                <a14:useLocalDpi xmlns:a14="http://schemas.microsoft.com/office/drawing/2010/main" val="0"/>
              </a:ext>
            </a:extLst>
          </a:blip>
          <a:srcRect/>
          <a:stretch>
            <a:fillRect/>
          </a:stretch>
        </p:blipFill>
        <p:spPr>
          <a:xfrm>
            <a:off x="762000" y="1447800"/>
            <a:ext cx="5791200" cy="182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23239" name="Rectangle 7"/>
          <p:cNvSpPr>
            <a:spLocks noChangeArrowheads="1"/>
          </p:cNvSpPr>
          <p:nvPr/>
        </p:nvSpPr>
        <p:spPr bwMode="auto">
          <a:xfrm>
            <a:off x="609600" y="457200"/>
            <a:ext cx="7924800" cy="2847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r>
              <a:rPr lang="en-US" sz="1800" b="1">
                <a:solidFill>
                  <a:schemeClr val="tx2"/>
                </a:solidFill>
                <a:latin typeface="Arial" charset="0"/>
              </a:rPr>
              <a:t>Example Vin (Vowel only) :</a:t>
            </a:r>
          </a:p>
          <a:p>
            <a:pPr eaLnBrk="1" hangingPunct="1"/>
            <a:r>
              <a:rPr lang="ja-JP" altLang="en-US" sz="1800" b="1">
                <a:latin typeface="Arial"/>
              </a:rPr>
              <a:t>“</a:t>
            </a:r>
            <a:r>
              <a:rPr lang="en-US" sz="1800" b="1">
                <a:latin typeface="Arial" charset="0"/>
              </a:rPr>
              <a:t>There was a thick, squashy </a:t>
            </a:r>
          </a:p>
          <a:p>
            <a:pPr eaLnBrk="1" hangingPunct="1"/>
            <a:r>
              <a:rPr lang="en-US" sz="1800" b="1">
                <a:latin typeface="Arial" charset="0"/>
              </a:rPr>
              <a:t>crack of fist on flesh.</a:t>
            </a:r>
            <a:r>
              <a:rPr lang="ja-JP" altLang="en-US" sz="1800" b="1">
                <a:latin typeface="Arial"/>
              </a:rPr>
              <a:t>”</a:t>
            </a:r>
            <a:endParaRPr lang="en-US" sz="1800" b="1">
              <a:latin typeface="Arial" charset="0"/>
            </a:endParaRPr>
          </a:p>
          <a:p>
            <a:pPr eaLnBrk="1" hangingPunct="1"/>
            <a:endParaRPr lang="en-US" sz="1800" b="1">
              <a:latin typeface="Arial" charset="0"/>
            </a:endParaRPr>
          </a:p>
          <a:p>
            <a:pPr eaLnBrk="1" hangingPunct="1"/>
            <a:endParaRPr lang="en-US" sz="1800" b="1">
              <a:latin typeface="Arial" charset="0"/>
            </a:endParaRPr>
          </a:p>
          <a:p>
            <a:pPr eaLnBrk="1" hangingPunct="1"/>
            <a:endParaRPr lang="en-US" sz="1800" b="1">
              <a:latin typeface="Arial" charset="0"/>
            </a:endParaRPr>
          </a:p>
          <a:p>
            <a:pPr eaLnBrk="1" hangingPunct="1"/>
            <a:endParaRPr lang="en-US" sz="1800" b="1">
              <a:latin typeface="Arial" charset="0"/>
            </a:endParaRPr>
          </a:p>
          <a:p>
            <a:pPr eaLnBrk="1" hangingPunct="1"/>
            <a:endParaRPr lang="en-US" sz="1800" b="1">
              <a:latin typeface="Arial" charset="0"/>
            </a:endParaRPr>
          </a:p>
          <a:p>
            <a:pPr eaLnBrk="1" hangingPunct="1"/>
            <a:endParaRPr lang="en-US" sz="1800" b="1">
              <a:latin typeface="Arial" charset="0"/>
            </a:endParaRPr>
          </a:p>
          <a:p>
            <a:pPr eaLnBrk="1" hangingPunct="1"/>
            <a:endParaRPr lang="en-US" sz="1800" b="1">
              <a:latin typeface="Arial" charset="0"/>
            </a:endParaRPr>
          </a:p>
        </p:txBody>
      </p:sp>
      <p:pic>
        <p:nvPicPr>
          <p:cNvPr id="223240" name="Picture 8" descr="si1782vinwave"/>
          <p:cNvPicPr>
            <a:picLocks noGrp="1" noChangeAspect="1" noChangeArrowheads="1"/>
          </p:cNvPicPr>
          <p:nvPr>
            <p:ph sz="quarter" idx="4294967295"/>
          </p:nvPr>
        </p:nvPicPr>
        <p:blipFill>
          <a:blip r:embed="rId9">
            <a:extLst>
              <a:ext uri="{28A0092B-C50C-407E-A947-70E740481C1C}">
                <a14:useLocalDpi xmlns:a14="http://schemas.microsoft.com/office/drawing/2010/main" val="0"/>
              </a:ext>
            </a:extLst>
          </a:blip>
          <a:srcRect/>
          <a:stretch>
            <a:fillRect/>
          </a:stretch>
        </p:blipFill>
        <p:spPr>
          <a:xfrm>
            <a:off x="4800600" y="457200"/>
            <a:ext cx="3505200" cy="99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23241" name="Rectangle 9"/>
          <p:cNvSpPr>
            <a:spLocks noChangeArrowheads="1"/>
          </p:cNvSpPr>
          <p:nvPr/>
        </p:nvSpPr>
        <p:spPr bwMode="auto">
          <a:xfrm>
            <a:off x="304800" y="60960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endParaRPr lang="en-US" sz="1800" b="1">
              <a:latin typeface="Arial" charset="0"/>
            </a:endParaRPr>
          </a:p>
        </p:txBody>
      </p:sp>
      <p:pic>
        <p:nvPicPr>
          <p:cNvPr id="223242" name="Picture 10" descr="si601cin"/>
          <p:cNvPicPr>
            <a:picLocks noGrp="1" noChangeAspect="1" noChangeArrowheads="1"/>
          </p:cNvPicPr>
          <p:nvPr>
            <p:ph idx="1"/>
          </p:nvPr>
        </p:nvPicPr>
        <p:blipFill>
          <a:blip r:embed="rId10">
            <a:extLst>
              <a:ext uri="{28A0092B-C50C-407E-A947-70E740481C1C}">
                <a14:useLocalDpi xmlns:a14="http://schemas.microsoft.com/office/drawing/2010/main" val="0"/>
              </a:ext>
            </a:extLst>
          </a:blip>
          <a:srcRect/>
          <a:stretch>
            <a:fillRect/>
          </a:stretch>
        </p:blipFill>
        <p:spPr>
          <a:xfrm>
            <a:off x="762000" y="4495800"/>
            <a:ext cx="5867400" cy="1752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223244" name="6E0AFA1E.WAV">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11">
            <a:extLst>
              <a:ext uri="{28A0092B-C50C-407E-A947-70E740481C1C}">
                <a14:useLocalDpi xmlns:a14="http://schemas.microsoft.com/office/drawing/2010/main" val="0"/>
              </a:ext>
            </a:extLst>
          </a:blip>
          <a:srcRect/>
          <a:stretch>
            <a:fillRect/>
          </a:stretch>
        </p:blipFill>
        <p:spPr bwMode="auto">
          <a:xfrm>
            <a:off x="7315200" y="52578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23245" name="3F83115E.WAV">
            <a:hlinkClick r:id="" action="ppaction://media"/>
          </p:cNvPr>
          <p:cNvPicPr>
            <a:picLocks noRot="1" noChangeAspect="1" noChangeArrowheads="1"/>
          </p:cNvPicPr>
          <p:nvPr>
            <a:audioFile r:link="rId4"/>
            <p:extLst>
              <p:ext uri="{DAA4B4D4-6D71-4841-9C94-3DE7FCFB9230}">
                <p14:media xmlns:p14="http://schemas.microsoft.com/office/powerpoint/2010/main" r:embed="rId3"/>
              </p:ext>
            </p:extLst>
          </p:nvPr>
        </p:nvPicPr>
        <p:blipFill>
          <a:blip r:embed="rId11">
            <a:extLst>
              <a:ext uri="{28A0092B-C50C-407E-A947-70E740481C1C}">
                <a14:useLocalDpi xmlns:a14="http://schemas.microsoft.com/office/drawing/2010/main" val="0"/>
              </a:ext>
            </a:extLst>
          </a:blip>
          <a:srcRect/>
          <a:stretch>
            <a:fillRect/>
          </a:stretch>
        </p:blipFill>
        <p:spPr bwMode="auto">
          <a:xfrm>
            <a:off x="7239000" y="21336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2088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323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3239">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2323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323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23244"/>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 presetClass="mediacall" presetSubtype="0" fill="hold" nodeType="clickEffect">
                                  <p:stCondLst>
                                    <p:cond delay="0"/>
                                  </p:stCondLst>
                                  <p:childTnLst>
                                    <p:cmd type="call" cmd="playFrom(0.0)">
                                      <p:cBhvr>
                                        <p:cTn id="19" dur="2790" fill="hold"/>
                                        <p:tgtEl>
                                          <p:spTgt spid="223244"/>
                                        </p:tgtEl>
                                      </p:cBhvr>
                                    </p:cmd>
                                  </p:childTnLst>
                                </p:cTn>
                              </p:par>
                            </p:childTnLst>
                          </p:cTn>
                        </p:par>
                      </p:childTnLst>
                    </p:cTn>
                  </p:par>
                </p:childTnLst>
              </p:cTn>
              <p:nextCondLst>
                <p:cond evt="onClick" delay="0">
                  <p:tgtEl>
                    <p:spTgt spid="223244"/>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223244"/>
                </p:tgtEl>
              </p:cMediaNode>
            </p:audio>
            <p:seq concurrent="1" nextAc="seek">
              <p:cTn id="21" restart="whenNotActive" fill="hold" evtFilter="cancelBubble" nodeType="interactiveSeq">
                <p:stCondLst>
                  <p:cond evt="onClick" delay="0">
                    <p:tgtEl>
                      <p:spTgt spid="223245"/>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 presetClass="mediacall" presetSubtype="0" fill="hold" nodeType="clickEffect">
                                  <p:stCondLst>
                                    <p:cond delay="0"/>
                                  </p:stCondLst>
                                  <p:childTnLst>
                                    <p:cmd type="call" cmd="playFrom(0.0)">
                                      <p:cBhvr>
                                        <p:cTn id="25" dur="3660" fill="hold"/>
                                        <p:tgtEl>
                                          <p:spTgt spid="223245"/>
                                        </p:tgtEl>
                                      </p:cBhvr>
                                    </p:cmd>
                                  </p:childTnLst>
                                </p:cTn>
                              </p:par>
                            </p:childTnLst>
                          </p:cTn>
                        </p:par>
                      </p:childTnLst>
                    </p:cTn>
                  </p:par>
                </p:childTnLst>
              </p:cTn>
              <p:nextCondLst>
                <p:cond evt="onClick" delay="0">
                  <p:tgtEl>
                    <p:spTgt spid="223245"/>
                  </p:tgtEl>
                </p:cond>
              </p:nextCondLst>
            </p:seq>
            <p:audio>
              <p:cMediaNode>
                <p:cTn id="26" fill="hold" display="0">
                  <p:stCondLst>
                    <p:cond delay="indefinite"/>
                  </p:stCondLst>
                  <p:endCondLst>
                    <p:cond evt="onNext" delay="0">
                      <p:tgtEl>
                        <p:sldTgt/>
                      </p:tgtEl>
                    </p:cond>
                    <p:cond evt="onPrev" delay="0">
                      <p:tgtEl>
                        <p:sldTgt/>
                      </p:tgtEl>
                    </p:cond>
                    <p:cond evt="onStopAudio" delay="0">
                      <p:tgtEl>
                        <p:sldTgt/>
                      </p:tgtEl>
                    </p:cond>
                  </p:endCondLst>
                </p:cTn>
                <p:tgtEl>
                  <p:spTgt spid="22324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1066800" y="1295400"/>
            <a:ext cx="32226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00000"/>
              </a:lnSpc>
              <a:spcBef>
                <a:spcPct val="0"/>
              </a:spcBef>
            </a:pPr>
            <a:r>
              <a:rPr lang="en-US" sz="1800">
                <a:solidFill>
                  <a:schemeClr val="tx2"/>
                </a:solidFill>
              </a:rPr>
              <a:t>  </a:t>
            </a:r>
          </a:p>
          <a:p>
            <a:pPr>
              <a:lnSpc>
                <a:spcPct val="100000"/>
              </a:lnSpc>
              <a:spcBef>
                <a:spcPct val="0"/>
              </a:spcBef>
            </a:pPr>
            <a:endParaRPr lang="en-US" sz="1800">
              <a:solidFill>
                <a:schemeClr val="tx2"/>
              </a:solidFill>
            </a:endParaRPr>
          </a:p>
        </p:txBody>
      </p:sp>
      <p:sp>
        <p:nvSpPr>
          <p:cNvPr id="58371" name="Rectangle 3"/>
          <p:cNvSpPr>
            <a:spLocks noGrp="1" noChangeArrowheads="1"/>
          </p:cNvSpPr>
          <p:nvPr>
            <p:ph type="title"/>
          </p:nvPr>
        </p:nvSpPr>
        <p:spPr/>
        <p:txBody>
          <a:bodyPr/>
          <a:lstStyle/>
          <a:p>
            <a:r>
              <a:rPr lang="en-US"/>
              <a:t> </a:t>
            </a:r>
          </a:p>
        </p:txBody>
      </p:sp>
      <p:sp>
        <p:nvSpPr>
          <p:cNvPr id="58372" name="Rectangle 4"/>
          <p:cNvSpPr>
            <a:spLocks noChangeArrowheads="1"/>
          </p:cNvSpPr>
          <p:nvPr/>
        </p:nvSpPr>
        <p:spPr bwMode="auto">
          <a:xfrm>
            <a:off x="539750" y="5661025"/>
            <a:ext cx="7632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00000"/>
              </a:lnSpc>
              <a:spcBef>
                <a:spcPct val="0"/>
              </a:spcBef>
            </a:pPr>
            <a:r>
              <a:rPr lang="en-US" sz="1800" b="1"/>
              <a:t> Sentence 1546. In the pity for them his loneliness was gone.</a:t>
            </a:r>
          </a:p>
        </p:txBody>
      </p:sp>
      <p:pic>
        <p:nvPicPr>
          <p:cNvPr id="58373" name="Picture 5" descr="1546 ss tr spec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3438" y="1628775"/>
            <a:ext cx="4105275" cy="2520950"/>
          </a:xfrm>
          <a:prstGeom prst="rect">
            <a:avLst/>
          </a:prstGeom>
          <a:noFill/>
          <a:extLst>
            <a:ext uri="{909E8E84-426E-40dd-AFC4-6F175D3DCCD1}">
              <a14:hiddenFill xmlns:a14="http://schemas.microsoft.com/office/drawing/2010/main">
                <a:solidFill>
                  <a:srgbClr val="FFFFFF"/>
                </a:solidFill>
              </a14:hiddenFill>
            </a:ext>
          </a:extLst>
        </p:spPr>
      </p:pic>
      <p:pic>
        <p:nvPicPr>
          <p:cNvPr id="58374" name="Picture 6" descr="1546 ss tr wavefil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8313" y="1628775"/>
            <a:ext cx="4071937" cy="2520950"/>
          </a:xfrm>
          <a:prstGeom prst="rect">
            <a:avLst/>
          </a:prstGeom>
          <a:noFill/>
          <a:extLst>
            <a:ext uri="{909E8E84-426E-40dd-AFC4-6F175D3DCCD1}">
              <a14:hiddenFill xmlns:a14="http://schemas.microsoft.com/office/drawing/2010/main">
                <a:solidFill>
                  <a:srgbClr val="FFFFFF"/>
                </a:solidFill>
              </a14:hiddenFill>
            </a:ext>
          </a:extLst>
        </p:spPr>
      </p:pic>
      <p:pic>
        <p:nvPicPr>
          <p:cNvPr id="58375" name="20D929EF.WAV">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11">
            <a:extLst>
              <a:ext uri="{28A0092B-C50C-407E-A947-70E740481C1C}">
                <a14:useLocalDpi xmlns:a14="http://schemas.microsoft.com/office/drawing/2010/main" val="0"/>
              </a:ext>
            </a:extLst>
          </a:blip>
          <a:srcRect/>
          <a:stretch>
            <a:fillRect/>
          </a:stretch>
        </p:blipFill>
        <p:spPr bwMode="auto">
          <a:xfrm>
            <a:off x="684213" y="23495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58376" name="89EA3B17.WAV">
            <a:hlinkClick r:id="" action="ppaction://media"/>
          </p:cNvPr>
          <p:cNvPicPr>
            <a:picLocks noRot="1" noChangeAspect="1" noChangeArrowheads="1"/>
          </p:cNvPicPr>
          <p:nvPr>
            <a:audioFile r:link="rId4"/>
            <p:extLst>
              <p:ext uri="{DAA4B4D4-6D71-4841-9C94-3DE7FCFB9230}">
                <p14:media xmlns:p14="http://schemas.microsoft.com/office/powerpoint/2010/main" r:embed="rId3"/>
              </p:ext>
            </p:extLst>
          </p:nvPr>
        </p:nvPicPr>
        <p:blipFill>
          <a:blip r:embed="rId11">
            <a:extLst>
              <a:ext uri="{28A0092B-C50C-407E-A947-70E740481C1C}">
                <a14:useLocalDpi xmlns:a14="http://schemas.microsoft.com/office/drawing/2010/main" val="0"/>
              </a:ext>
            </a:extLst>
          </a:blip>
          <a:srcRect/>
          <a:stretch>
            <a:fillRect/>
          </a:stretch>
        </p:blipFill>
        <p:spPr bwMode="auto">
          <a:xfrm>
            <a:off x="684213" y="34290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58377" name="Picture 9" descr="1546 full wav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8313" y="4365625"/>
            <a:ext cx="4032250" cy="1150938"/>
          </a:xfrm>
          <a:prstGeom prst="rect">
            <a:avLst/>
          </a:prstGeom>
          <a:noFill/>
          <a:extLst>
            <a:ext uri="{909E8E84-426E-40dd-AFC4-6F175D3DCCD1}">
              <a14:hiddenFill xmlns:a14="http://schemas.microsoft.com/office/drawing/2010/main">
                <a:solidFill>
                  <a:srgbClr val="FFFFFF"/>
                </a:solidFill>
              </a14:hiddenFill>
            </a:ext>
          </a:extLst>
        </p:spPr>
      </p:pic>
      <p:pic>
        <p:nvPicPr>
          <p:cNvPr id="58378" name="Picture 10" descr="1546 full spec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43438" y="4365625"/>
            <a:ext cx="4111625" cy="1150938"/>
          </a:xfrm>
          <a:prstGeom prst="rect">
            <a:avLst/>
          </a:prstGeom>
          <a:noFill/>
          <a:extLst>
            <a:ext uri="{909E8E84-426E-40dd-AFC4-6F175D3DCCD1}">
              <a14:hiddenFill xmlns:a14="http://schemas.microsoft.com/office/drawing/2010/main">
                <a:solidFill>
                  <a:srgbClr val="FFFFFF"/>
                </a:solidFill>
              </a14:hiddenFill>
            </a:ext>
          </a:extLst>
        </p:spPr>
      </p:pic>
      <p:pic>
        <p:nvPicPr>
          <p:cNvPr id="58379" name="C793ADDD.WAV">
            <a:hlinkClick r:id="" action="ppaction://media"/>
          </p:cNvPr>
          <p:cNvPicPr>
            <a:picLocks noRot="1" noChangeAspect="1" noChangeArrowheads="1"/>
          </p:cNvPicPr>
          <p:nvPr>
            <a:audioFile r:link="rId6"/>
            <p:extLst>
              <p:ext uri="{DAA4B4D4-6D71-4841-9C94-3DE7FCFB9230}">
                <p14:media xmlns:p14="http://schemas.microsoft.com/office/powerpoint/2010/main" r:embed="rId5"/>
              </p:ext>
            </p:extLst>
          </p:nvPr>
        </p:nvPicPr>
        <p:blipFill>
          <a:blip r:embed="rId11">
            <a:extLst>
              <a:ext uri="{28A0092B-C50C-407E-A947-70E740481C1C}">
                <a14:useLocalDpi xmlns:a14="http://schemas.microsoft.com/office/drawing/2010/main" val="0"/>
              </a:ext>
            </a:extLst>
          </a:blip>
          <a:srcRect/>
          <a:stretch>
            <a:fillRect/>
          </a:stretch>
        </p:blipFill>
        <p:spPr bwMode="auto">
          <a:xfrm>
            <a:off x="684213" y="4868863"/>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58380" name="Rectangle 12"/>
          <p:cNvSpPr>
            <a:spLocks noChangeArrowheads="1"/>
          </p:cNvSpPr>
          <p:nvPr/>
        </p:nvSpPr>
        <p:spPr bwMode="auto">
          <a:xfrm>
            <a:off x="468313" y="476250"/>
            <a:ext cx="83518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00000"/>
              </a:lnSpc>
              <a:spcBef>
                <a:spcPct val="0"/>
              </a:spcBef>
            </a:pPr>
            <a:r>
              <a:rPr lang="en-US" sz="2400" b="1" dirty="0">
                <a:solidFill>
                  <a:schemeClr val="tx2"/>
                </a:solidFill>
              </a:rPr>
              <a:t>2 conditions: Steady-state (</a:t>
            </a:r>
            <a:r>
              <a:rPr lang="en-US" sz="2400" b="1" dirty="0" smtClean="0">
                <a:solidFill>
                  <a:schemeClr val="tx2"/>
                </a:solidFill>
              </a:rPr>
              <a:t>SSVC, i.e. more vowel) </a:t>
            </a:r>
            <a:r>
              <a:rPr lang="en-US" sz="2400" b="1" dirty="0">
                <a:solidFill>
                  <a:schemeClr val="tx2"/>
                </a:solidFill>
              </a:rPr>
              <a:t>and </a:t>
            </a:r>
          </a:p>
          <a:p>
            <a:pPr>
              <a:lnSpc>
                <a:spcPct val="100000"/>
              </a:lnSpc>
              <a:spcBef>
                <a:spcPct val="0"/>
              </a:spcBef>
            </a:pPr>
            <a:r>
              <a:rPr lang="en-US" sz="2400" b="1" dirty="0" smtClean="0">
                <a:solidFill>
                  <a:schemeClr val="tx2"/>
                </a:solidFill>
              </a:rPr>
              <a:t>Transition </a:t>
            </a:r>
            <a:r>
              <a:rPr lang="en-US" sz="2400" b="1" dirty="0">
                <a:solidFill>
                  <a:schemeClr val="tx2"/>
                </a:solidFill>
              </a:rPr>
              <a:t>in vowels and consonants (</a:t>
            </a:r>
            <a:r>
              <a:rPr lang="en-US" sz="2400" b="1" dirty="0" smtClean="0">
                <a:solidFill>
                  <a:schemeClr val="tx2"/>
                </a:solidFill>
              </a:rPr>
              <a:t>TRVC, i.e. more consonant</a:t>
            </a:r>
            <a:r>
              <a:rPr lang="en-US" sz="1800" b="1" dirty="0" smtClean="0">
                <a:solidFill>
                  <a:schemeClr val="tx2"/>
                </a:solidFill>
              </a:rPr>
              <a:t>)</a:t>
            </a:r>
            <a:endParaRPr lang="en-US" sz="1800" b="1" dirty="0">
              <a:solidFill>
                <a:schemeClr val="tx2"/>
              </a:solidFill>
            </a:endParaRPr>
          </a:p>
        </p:txBody>
      </p:sp>
      <p:sp>
        <p:nvSpPr>
          <p:cNvPr id="58381" name="Rectangle 13"/>
          <p:cNvSpPr>
            <a:spLocks noChangeArrowheads="1"/>
          </p:cNvSpPr>
          <p:nvPr/>
        </p:nvSpPr>
        <p:spPr bwMode="auto">
          <a:xfrm>
            <a:off x="3492500" y="1989138"/>
            <a:ext cx="806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00000"/>
              </a:lnSpc>
              <a:spcBef>
                <a:spcPct val="0"/>
              </a:spcBef>
            </a:pPr>
            <a:r>
              <a:rPr lang="en-US" sz="1800" b="1">
                <a:solidFill>
                  <a:schemeClr val="bg1"/>
                </a:solidFill>
              </a:rPr>
              <a:t>SSVC</a:t>
            </a:r>
          </a:p>
        </p:txBody>
      </p:sp>
      <p:sp>
        <p:nvSpPr>
          <p:cNvPr id="58382" name="Rectangle 14"/>
          <p:cNvSpPr>
            <a:spLocks noChangeArrowheads="1"/>
          </p:cNvSpPr>
          <p:nvPr/>
        </p:nvSpPr>
        <p:spPr bwMode="auto">
          <a:xfrm>
            <a:off x="3563938" y="3068638"/>
            <a:ext cx="806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00000"/>
              </a:lnSpc>
              <a:spcBef>
                <a:spcPct val="0"/>
              </a:spcBef>
            </a:pPr>
            <a:r>
              <a:rPr lang="en-US" sz="1800" b="1">
                <a:solidFill>
                  <a:schemeClr val="bg1"/>
                </a:solidFill>
              </a:rPr>
              <a:t>TRVC</a:t>
            </a:r>
          </a:p>
        </p:txBody>
      </p:sp>
      <p:sp>
        <p:nvSpPr>
          <p:cNvPr id="58383" name="Rectangle 15"/>
          <p:cNvSpPr>
            <a:spLocks noChangeArrowheads="1"/>
          </p:cNvSpPr>
          <p:nvPr/>
        </p:nvSpPr>
        <p:spPr bwMode="auto">
          <a:xfrm>
            <a:off x="3635375" y="4437063"/>
            <a:ext cx="806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00000"/>
              </a:lnSpc>
              <a:spcBef>
                <a:spcPct val="0"/>
              </a:spcBef>
            </a:pPr>
            <a:r>
              <a:rPr lang="en-US" sz="1800" b="1">
                <a:solidFill>
                  <a:schemeClr val="bg1"/>
                </a:solidFill>
              </a:rPr>
              <a:t>FULL</a:t>
            </a:r>
          </a:p>
        </p:txBody>
      </p:sp>
    </p:spTree>
    <p:extLst>
      <p:ext uri="{BB962C8B-B14F-4D97-AF65-F5344CB8AC3E}">
        <p14:creationId xmlns:p14="http://schemas.microsoft.com/office/powerpoint/2010/main" val="7050083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box(in)">
                                      <p:cBhvr>
                                        <p:cTn id="7" dur="5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837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2678" fill="hold"/>
                                        <p:tgtEl>
                                          <p:spTgt spid="58375"/>
                                        </p:tgtEl>
                                      </p:cBhvr>
                                    </p:cmd>
                                  </p:childTnLst>
                                </p:cTn>
                              </p:par>
                            </p:childTnLst>
                          </p:cTn>
                        </p:par>
                      </p:childTnLst>
                    </p:cTn>
                  </p:par>
                </p:childTnLst>
              </p:cTn>
              <p:nextCondLst>
                <p:cond evt="onClick" delay="0">
                  <p:tgtEl>
                    <p:spTgt spid="58375"/>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58375"/>
                </p:tgtEl>
              </p:cMediaNode>
            </p:audio>
            <p:seq concurrent="1" nextAc="seek">
              <p:cTn id="14" restart="whenNotActive" fill="hold" evtFilter="cancelBubble" nodeType="interactiveSeq">
                <p:stCondLst>
                  <p:cond evt="onClick" delay="0">
                    <p:tgtEl>
                      <p:spTgt spid="5837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mediacall" presetSubtype="0" fill="hold" nodeType="clickEffect">
                                  <p:stCondLst>
                                    <p:cond delay="0"/>
                                  </p:stCondLst>
                                  <p:childTnLst>
                                    <p:cmd type="call" cmd="playFrom(0.0)">
                                      <p:cBhvr>
                                        <p:cTn id="18" dur="2678" fill="hold"/>
                                        <p:tgtEl>
                                          <p:spTgt spid="58376"/>
                                        </p:tgtEl>
                                      </p:cBhvr>
                                    </p:cmd>
                                  </p:childTnLst>
                                </p:cTn>
                              </p:par>
                            </p:childTnLst>
                          </p:cTn>
                        </p:par>
                      </p:childTnLst>
                    </p:cTn>
                  </p:par>
                </p:childTnLst>
              </p:cTn>
              <p:nextCondLst>
                <p:cond evt="onClick" delay="0">
                  <p:tgtEl>
                    <p:spTgt spid="58376"/>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58376"/>
                </p:tgtEl>
              </p:cMediaNode>
            </p:audio>
            <p:seq concurrent="1" nextAc="seek">
              <p:cTn id="20" restart="whenNotActive" fill="hold" evtFilter="cancelBubble" nodeType="interactiveSeq">
                <p:stCondLst>
                  <p:cond evt="onClick" delay="0">
                    <p:tgtEl>
                      <p:spTgt spid="58379"/>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mediacall" presetSubtype="0" fill="hold" nodeType="clickEffect">
                                  <p:stCondLst>
                                    <p:cond delay="0"/>
                                  </p:stCondLst>
                                  <p:childTnLst>
                                    <p:cmd type="call" cmd="playFrom(0.0)">
                                      <p:cBhvr>
                                        <p:cTn id="24" dur="2695" fill="hold"/>
                                        <p:tgtEl>
                                          <p:spTgt spid="58379"/>
                                        </p:tgtEl>
                                      </p:cBhvr>
                                    </p:cmd>
                                  </p:childTnLst>
                                </p:cTn>
                              </p:par>
                            </p:childTnLst>
                          </p:cTn>
                        </p:par>
                      </p:childTnLst>
                    </p:cTn>
                  </p:par>
                </p:childTnLst>
              </p:cTn>
              <p:nextCondLst>
                <p:cond evt="onClick" delay="0">
                  <p:tgtEl>
                    <p:spTgt spid="58379"/>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58379"/>
                </p:tgtEl>
              </p:cMediaNode>
            </p:audio>
          </p:childTnLst>
        </p:cTn>
      </p:par>
    </p:tnLst>
    <p:bldLst>
      <p:bldP spid="583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a:t>
            </a:r>
            <a:r>
              <a:rPr lang="en-US" dirty="0" smtClean="0"/>
              <a:t>examples Female</a:t>
            </a:r>
            <a:endParaRPr lang="en-US" dirty="0"/>
          </a:p>
        </p:txBody>
      </p:sp>
      <p:sp>
        <p:nvSpPr>
          <p:cNvPr id="3" name="Content Placeholder 2"/>
          <p:cNvSpPr>
            <a:spLocks noGrp="1"/>
          </p:cNvSpPr>
          <p:nvPr>
            <p:ph sz="half" idx="1"/>
          </p:nvPr>
        </p:nvSpPr>
        <p:spPr/>
        <p:txBody>
          <a:bodyPr/>
          <a:lstStyle/>
          <a:p>
            <a:r>
              <a:rPr lang="en-US" dirty="0" smtClean="0"/>
              <a:t>Female </a:t>
            </a:r>
            <a:endParaRPr lang="en-US" dirty="0" smtClean="0"/>
          </a:p>
          <a:p>
            <a:r>
              <a:rPr lang="en-US" dirty="0" smtClean="0"/>
              <a:t>S1541</a:t>
            </a:r>
            <a:endParaRPr lang="en-US" dirty="0" smtClean="0"/>
          </a:p>
          <a:p>
            <a:r>
              <a:rPr lang="en-US" dirty="0" smtClean="0"/>
              <a:t>Full  </a:t>
            </a:r>
            <a:endParaRPr lang="en-US" dirty="0" smtClean="0"/>
          </a:p>
          <a:p>
            <a:r>
              <a:rPr lang="en-US" dirty="0" smtClean="0"/>
              <a:t>Vin </a:t>
            </a:r>
          </a:p>
          <a:p>
            <a:endParaRPr lang="en-US" dirty="0"/>
          </a:p>
          <a:p>
            <a:r>
              <a:rPr lang="en-US" dirty="0" smtClean="0"/>
              <a:t>Si1070 </a:t>
            </a:r>
          </a:p>
          <a:p>
            <a:r>
              <a:rPr lang="en-US" dirty="0" smtClean="0"/>
              <a:t>Full</a:t>
            </a:r>
          </a:p>
          <a:p>
            <a:r>
              <a:rPr lang="en-US" dirty="0" smtClean="0"/>
              <a:t>Vin</a:t>
            </a:r>
            <a:endParaRPr lang="en-US" dirty="0"/>
          </a:p>
        </p:txBody>
      </p:sp>
      <p:pic>
        <p:nvPicPr>
          <p:cNvPr id="5" name="SI541Vinstm.wav">
            <a:hlinkClick r:id="" action="ppaction://media"/>
          </p:cNvPr>
          <p:cNvPicPr>
            <a:picLocks noGrp="1" noChangeAspect="1"/>
          </p:cNvPicPr>
          <p:nvPr>
            <p:ph sz="half" idx="2"/>
            <a:audioFile r:link="rId2"/>
            <p:extLst>
              <p:ext uri="{DAA4B4D4-6D71-4841-9C94-3DE7FCFB9230}">
                <p14:media xmlns:p14="http://schemas.microsoft.com/office/powerpoint/2010/main" r:embed="rId1"/>
              </p:ext>
            </p:extLst>
          </p:nvPr>
        </p:nvPicPr>
        <p:blipFill>
          <a:blip r:embed="rId10"/>
          <a:stretch>
            <a:fillRect/>
          </a:stretch>
        </p:blipFill>
        <p:spPr>
          <a:xfrm>
            <a:off x="2021013" y="3301172"/>
            <a:ext cx="385733" cy="385733"/>
          </a:xfrm>
        </p:spPr>
      </p:pic>
      <p:pic>
        <p:nvPicPr>
          <p:cNvPr id="6" name="SI541Vin.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2021013" y="2721163"/>
            <a:ext cx="385733" cy="385733"/>
          </a:xfrm>
          <a:prstGeom prst="rect">
            <a:avLst/>
          </a:prstGeom>
        </p:spPr>
      </p:pic>
      <p:pic>
        <p:nvPicPr>
          <p:cNvPr id="7" name="SI1070Cin.WAV">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2186161" y="4691506"/>
            <a:ext cx="441169" cy="441169"/>
          </a:xfrm>
          <a:prstGeom prst="rect">
            <a:avLst/>
          </a:prstGeom>
        </p:spPr>
      </p:pic>
      <p:pic>
        <p:nvPicPr>
          <p:cNvPr id="8" name="SI1070Cinstm.wav">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2186161" y="5216320"/>
            <a:ext cx="441169" cy="441169"/>
          </a:xfrm>
          <a:prstGeom prst="rect">
            <a:avLst/>
          </a:prstGeom>
        </p:spPr>
      </p:pic>
    </p:spTree>
    <p:extLst>
      <p:ext uri="{BB962C8B-B14F-4D97-AF65-F5344CB8AC3E}">
        <p14:creationId xmlns:p14="http://schemas.microsoft.com/office/powerpoint/2010/main" val="3915099393"/>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6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761"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105" fill="hold"/>
                                        <p:tgtEl>
                                          <p:spTgt spid="7"/>
                                        </p:tgtEl>
                                      </p:cBhvr>
                                    </p:cmd>
                                  </p:childTnLst>
                                </p:cTn>
                              </p:par>
                            </p:childTnLst>
                          </p:cTn>
                        </p:par>
                      </p:childTnLst>
                    </p:cTn>
                  </p:par>
                </p:childTnLst>
              </p:cTn>
              <p:nextCondLst>
                <p:cond evt="onClick" delay="0">
                  <p:tgtEl>
                    <p:spTgt spid="7"/>
                  </p:tgtEl>
                </p:cond>
              </p:nextCondLst>
            </p:seq>
            <p:audio>
              <p:cMediaNode vol="80000">
                <p:cTn id="19" fill="hold" display="0">
                  <p:stCondLst>
                    <p:cond delay="indefinite"/>
                  </p:stCondLst>
                  <p:endCondLst>
                    <p:cond evt="onStopAudio" delay="0">
                      <p:tgtEl>
                        <p:sldTgt/>
                      </p:tgtEl>
                    </p:cond>
                  </p:endCondLst>
                </p:cTn>
                <p:tgtEl>
                  <p:spTgt spid="7"/>
                </p:tgtEl>
              </p:cMediaNode>
            </p:audio>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100" fill="hold"/>
                                        <p:tgtEl>
                                          <p:spTgt spid="8"/>
                                        </p:tgtEl>
                                      </p:cBhvr>
                                    </p:cmd>
                                  </p:childTnLst>
                                </p:cTn>
                              </p:par>
                            </p:childTnLst>
                          </p:cTn>
                        </p:par>
                      </p:childTnLst>
                    </p:cTn>
                  </p:par>
                </p:childTnLst>
              </p:cTn>
              <p:nextCondLst>
                <p:cond evt="onClick" delay="0">
                  <p:tgtEl>
                    <p:spTgt spid="8"/>
                  </p:tgtEl>
                </p:cond>
              </p:nextCondLst>
            </p:seq>
            <p:audio>
              <p:cMediaNode vol="80000">
                <p:cTn id="25"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Examples Male</a:t>
            </a:r>
            <a:endParaRPr lang="en-US" dirty="0"/>
          </a:p>
        </p:txBody>
      </p:sp>
      <p:sp>
        <p:nvSpPr>
          <p:cNvPr id="3" name="Content Placeholder 2"/>
          <p:cNvSpPr>
            <a:spLocks noGrp="1"/>
          </p:cNvSpPr>
          <p:nvPr>
            <p:ph sz="half" idx="1"/>
          </p:nvPr>
        </p:nvSpPr>
        <p:spPr/>
        <p:txBody>
          <a:bodyPr/>
          <a:lstStyle/>
          <a:p>
            <a:r>
              <a:rPr lang="en-US" dirty="0" smtClean="0"/>
              <a:t>Male</a:t>
            </a:r>
          </a:p>
          <a:p>
            <a:r>
              <a:rPr lang="en-US" dirty="0" smtClean="0"/>
              <a:t>SI1093</a:t>
            </a:r>
          </a:p>
          <a:p>
            <a:r>
              <a:rPr lang="en-US" dirty="0" smtClean="0"/>
              <a:t>Full </a:t>
            </a:r>
          </a:p>
          <a:p>
            <a:r>
              <a:rPr lang="en-US" dirty="0" smtClean="0"/>
              <a:t>Vin  </a:t>
            </a:r>
          </a:p>
          <a:p>
            <a:endParaRPr lang="en-US" dirty="0" smtClean="0"/>
          </a:p>
          <a:p>
            <a:r>
              <a:rPr lang="en-US" dirty="0" smtClean="0"/>
              <a:t>SI905</a:t>
            </a:r>
          </a:p>
          <a:p>
            <a:r>
              <a:rPr lang="en-US" dirty="0" smtClean="0"/>
              <a:t>Full  </a:t>
            </a:r>
          </a:p>
          <a:p>
            <a:r>
              <a:rPr lang="en-US" dirty="0" err="1" smtClean="0"/>
              <a:t>Cin</a:t>
            </a:r>
            <a:endParaRPr lang="en-US" dirty="0" smtClean="0"/>
          </a:p>
          <a:p>
            <a:endParaRPr lang="en-US" dirty="0"/>
          </a:p>
        </p:txBody>
      </p:sp>
      <p:pic>
        <p:nvPicPr>
          <p:cNvPr id="5" name="SI1093Vin.wav">
            <a:hlinkClick r:id="" action="ppaction://media"/>
          </p:cNvPr>
          <p:cNvPicPr>
            <a:picLocks noGrp="1" noChangeAspect="1"/>
          </p:cNvPicPr>
          <p:nvPr>
            <p:ph sz="half" idx="2"/>
            <a:audioFile r:link="rId2"/>
            <p:extLst>
              <p:ext uri="{DAA4B4D4-6D71-4841-9C94-3DE7FCFB9230}">
                <p14:media xmlns:p14="http://schemas.microsoft.com/office/powerpoint/2010/main" r:embed="rId1"/>
              </p:ext>
            </p:extLst>
          </p:nvPr>
        </p:nvPicPr>
        <p:blipFill>
          <a:blip r:embed="rId10"/>
          <a:stretch>
            <a:fillRect/>
          </a:stretch>
        </p:blipFill>
        <p:spPr>
          <a:xfrm>
            <a:off x="2052499" y="2616286"/>
            <a:ext cx="501106" cy="501106"/>
          </a:xfrm>
        </p:spPr>
      </p:pic>
      <p:pic>
        <p:nvPicPr>
          <p:cNvPr id="6" name="SI1093Vinstm.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2101940" y="3232851"/>
            <a:ext cx="451665" cy="451665"/>
          </a:xfrm>
          <a:prstGeom prst="rect">
            <a:avLst/>
          </a:prstGeom>
        </p:spPr>
      </p:pic>
      <p:pic>
        <p:nvPicPr>
          <p:cNvPr id="7" name="SI905Cin.wav">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1821093" y="4754484"/>
            <a:ext cx="462812" cy="462812"/>
          </a:xfrm>
          <a:prstGeom prst="rect">
            <a:avLst/>
          </a:prstGeom>
        </p:spPr>
      </p:pic>
      <p:pic>
        <p:nvPicPr>
          <p:cNvPr id="8" name="SI905Cinstm.wav">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1821093" y="5321283"/>
            <a:ext cx="409680" cy="409680"/>
          </a:xfrm>
          <a:prstGeom prst="rect">
            <a:avLst/>
          </a:prstGeom>
        </p:spPr>
      </p:pic>
    </p:spTree>
    <p:extLst>
      <p:ext uri="{BB962C8B-B14F-4D97-AF65-F5344CB8AC3E}">
        <p14:creationId xmlns:p14="http://schemas.microsoft.com/office/powerpoint/2010/main" val="3098385614"/>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6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860"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686" fill="hold"/>
                                        <p:tgtEl>
                                          <p:spTgt spid="7"/>
                                        </p:tgtEl>
                                      </p:cBhvr>
                                    </p:cmd>
                                  </p:childTnLst>
                                </p:cTn>
                              </p:par>
                            </p:childTnLst>
                          </p:cTn>
                        </p:par>
                      </p:childTnLst>
                    </p:cTn>
                  </p:par>
                </p:childTnLst>
              </p:cTn>
              <p:nextCondLst>
                <p:cond evt="onClick" delay="0">
                  <p:tgtEl>
                    <p:spTgt spid="7"/>
                  </p:tgtEl>
                </p:cond>
              </p:nextCondLst>
            </p:seq>
            <p:audio>
              <p:cMediaNode vol="80000">
                <p:cTn id="19" fill="hold" display="0">
                  <p:stCondLst>
                    <p:cond delay="indefinite"/>
                  </p:stCondLst>
                  <p:endCondLst>
                    <p:cond evt="onStopAudio" delay="0">
                      <p:tgtEl>
                        <p:sldTgt/>
                      </p:tgtEl>
                    </p:cond>
                  </p:endCondLst>
                </p:cTn>
                <p:tgtEl>
                  <p:spTgt spid="7"/>
                </p:tgtEl>
              </p:cMediaNode>
            </p:audio>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685" fill="hold"/>
                                        <p:tgtEl>
                                          <p:spTgt spid="8"/>
                                        </p:tgtEl>
                                      </p:cBhvr>
                                    </p:cmd>
                                  </p:childTnLst>
                                </p:cTn>
                              </p:par>
                            </p:childTnLst>
                          </p:cTn>
                        </p:par>
                      </p:childTnLst>
                    </p:cTn>
                  </p:par>
                </p:childTnLst>
              </p:cTn>
              <p:nextCondLst>
                <p:cond evt="onClick" delay="0">
                  <p:tgtEl>
                    <p:spTgt spid="8"/>
                  </p:tgtEl>
                </p:cond>
              </p:nextCondLst>
            </p:seq>
            <p:audio>
              <p:cMediaNode vol="80000">
                <p:cTn id="25"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845</TotalTime>
  <Words>311</Words>
  <Application>Microsoft Macintosh PowerPoint</Application>
  <PresentationFormat>On-screen Show (4:3)</PresentationFormat>
  <Paragraphs>68</Paragraphs>
  <Slides>7</Slides>
  <Notes>4</Notes>
  <HiddenSlides>0</HiddenSlides>
  <MMClips>17</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Example Noise Replacement Sentences Diane Kewley-Port 9/30/13</vt:lpstr>
      <vt:lpstr> </vt:lpstr>
      <vt:lpstr> Sentence 1546. “In the pity for them his loneliness was gone.”</vt:lpstr>
      <vt:lpstr> </vt:lpstr>
      <vt:lpstr> </vt:lpstr>
      <vt:lpstr>Random examples Female</vt:lpstr>
      <vt:lpstr>Random Examples Male</vt:lpstr>
    </vt:vector>
  </TitlesOfParts>
  <Company>Indiana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Noise Replacement Sentences Diane Kewley-Port 9/30/13</dc:title>
  <dc:creator>Diane Kewley</dc:creator>
  <cp:lastModifiedBy>Diane Kewley</cp:lastModifiedBy>
  <cp:revision>15</cp:revision>
  <dcterms:created xsi:type="dcterms:W3CDTF">2013-09-30T13:41:41Z</dcterms:created>
  <dcterms:modified xsi:type="dcterms:W3CDTF">2013-10-02T14:22:08Z</dcterms:modified>
</cp:coreProperties>
</file>